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3"/>
  </p:sldMasterIdLst>
  <p:notesMasterIdLst>
    <p:notesMasterId r:id="rId70"/>
  </p:notesMasterIdLst>
  <p:sldIdLst>
    <p:sldId id="309" r:id="rId4"/>
    <p:sldId id="344" r:id="rId5"/>
    <p:sldId id="362" r:id="rId6"/>
    <p:sldId id="310" r:id="rId7"/>
    <p:sldId id="311" r:id="rId8"/>
    <p:sldId id="374" r:id="rId9"/>
    <p:sldId id="313" r:id="rId10"/>
    <p:sldId id="314" r:id="rId11"/>
    <p:sldId id="315" r:id="rId12"/>
    <p:sldId id="316" r:id="rId13"/>
    <p:sldId id="317" r:id="rId14"/>
    <p:sldId id="345" r:id="rId15"/>
    <p:sldId id="318" r:id="rId16"/>
    <p:sldId id="346" r:id="rId17"/>
    <p:sldId id="375" r:id="rId18"/>
    <p:sldId id="376" r:id="rId19"/>
    <p:sldId id="319" r:id="rId20"/>
    <p:sldId id="347" r:id="rId21"/>
    <p:sldId id="364" r:id="rId22"/>
    <p:sldId id="365" r:id="rId23"/>
    <p:sldId id="366" r:id="rId24"/>
    <p:sldId id="320" r:id="rId25"/>
    <p:sldId id="321" r:id="rId26"/>
    <p:sldId id="322" r:id="rId27"/>
    <p:sldId id="323" r:id="rId28"/>
    <p:sldId id="363" r:id="rId29"/>
    <p:sldId id="377" r:id="rId30"/>
    <p:sldId id="369" r:id="rId31"/>
    <p:sldId id="370" r:id="rId32"/>
    <p:sldId id="371" r:id="rId33"/>
    <p:sldId id="325" r:id="rId34"/>
    <p:sldId id="324" r:id="rId35"/>
    <p:sldId id="326" r:id="rId36"/>
    <p:sldId id="348" r:id="rId37"/>
    <p:sldId id="327" r:id="rId38"/>
    <p:sldId id="372" r:id="rId39"/>
    <p:sldId id="349" r:id="rId40"/>
    <p:sldId id="328" r:id="rId41"/>
    <p:sldId id="350" r:id="rId42"/>
    <p:sldId id="329" r:id="rId43"/>
    <p:sldId id="330" r:id="rId44"/>
    <p:sldId id="331" r:id="rId45"/>
    <p:sldId id="332" r:id="rId46"/>
    <p:sldId id="333" r:id="rId47"/>
    <p:sldId id="283" r:id="rId48"/>
    <p:sldId id="338" r:id="rId49"/>
    <p:sldId id="334" r:id="rId50"/>
    <p:sldId id="335" r:id="rId51"/>
    <p:sldId id="373" r:id="rId52"/>
    <p:sldId id="336" r:id="rId53"/>
    <p:sldId id="340" r:id="rId54"/>
    <p:sldId id="342" r:id="rId55"/>
    <p:sldId id="378" r:id="rId56"/>
    <p:sldId id="343" r:id="rId57"/>
    <p:sldId id="351" r:id="rId58"/>
    <p:sldId id="353" r:id="rId59"/>
    <p:sldId id="355" r:id="rId60"/>
    <p:sldId id="360" r:id="rId61"/>
    <p:sldId id="361" r:id="rId62"/>
    <p:sldId id="359" r:id="rId63"/>
    <p:sldId id="356" r:id="rId64"/>
    <p:sldId id="357" r:id="rId65"/>
    <p:sldId id="358" r:id="rId66"/>
    <p:sldId id="339" r:id="rId67"/>
    <p:sldId id="337" r:id="rId68"/>
    <p:sldId id="434" r:id="rId69"/>
  </p:sldIdLst>
  <p:sldSz cx="12192000" cy="6858000"/>
  <p:notesSz cx="12192000" cy="6858000"/>
  <p:embeddedFontLst>
    <p:embeddedFont>
      <p:font typeface="微软雅黑" panose="020B0503020204020204" pitchFamily="34" charset="-122"/>
      <p:regular r:id="rId74"/>
    </p:embeddedFont>
    <p:embeddedFont>
      <p:font typeface="LOSEGO+SimHei" panose="02010609060101010101"/>
      <p:regular r:id="rId75"/>
    </p:embeddedFont>
    <p:embeddedFont>
      <p:font typeface="PVKROR+Arial" panose="020B0604020202020204"/>
      <p:regular r:id="rId76"/>
    </p:embeddedFont>
    <p:embeddedFont>
      <p:font typeface="WKMIAR+Arial" panose="020B0604020202020204"/>
      <p:regular r:id="rId77"/>
    </p:embeddedFont>
    <p:embeddedFont>
      <p:font typeface="等线 Light" panose="02010600030101010101" charset="-122"/>
      <p:regular r:id="rId78"/>
    </p:embeddedFont>
    <p:embeddedFont>
      <p:font typeface="等线" panose="02010600030101010101" charset="-122"/>
      <p:regular r:id="rId79"/>
    </p:embeddedFont>
    <p:embeddedFont>
      <p:font typeface="JGMGPN+Arial Bold" panose="020B0704020202020204"/>
      <p:bold r:id="rId80"/>
    </p:embeddedFont>
    <p:embeddedFont>
      <p:font typeface="HPPFLN+Wingdings" panose="05000000000000000000"/>
      <p:regular r:id="rId81"/>
    </p:embeddedFont>
    <p:embeddedFont>
      <p:font typeface="Calibri" panose="020F0502020204030204" charset="0"/>
      <p:regular r:id="rId82"/>
      <p:bold r:id="rId83"/>
      <p:italic r:id="rId84"/>
      <p:boldItalic r:id="rId8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2298" y="96"/>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5" Type="http://schemas.openxmlformats.org/officeDocument/2006/relationships/font" Target="fonts/font12.fntdata"/><Relationship Id="rId84" Type="http://schemas.openxmlformats.org/officeDocument/2006/relationships/font" Target="fonts/font11.fntdata"/><Relationship Id="rId83" Type="http://schemas.openxmlformats.org/officeDocument/2006/relationships/font" Target="fonts/font10.fntdata"/><Relationship Id="rId82" Type="http://schemas.openxmlformats.org/officeDocument/2006/relationships/font" Target="fonts/font9.fntdata"/><Relationship Id="rId81" Type="http://schemas.openxmlformats.org/officeDocument/2006/relationships/font" Target="fonts/font8.fntdata"/><Relationship Id="rId80" Type="http://schemas.openxmlformats.org/officeDocument/2006/relationships/font" Target="fonts/font7.fntdata"/><Relationship Id="rId8" Type="http://schemas.openxmlformats.org/officeDocument/2006/relationships/slide" Target="slides/slide5.xml"/><Relationship Id="rId79" Type="http://schemas.openxmlformats.org/officeDocument/2006/relationships/font" Target="fonts/font6.fntdata"/><Relationship Id="rId78" Type="http://schemas.openxmlformats.org/officeDocument/2006/relationships/font" Target="fonts/font5.fntdata"/><Relationship Id="rId77" Type="http://schemas.openxmlformats.org/officeDocument/2006/relationships/font" Target="fonts/font4.fntdata"/><Relationship Id="rId76" Type="http://schemas.openxmlformats.org/officeDocument/2006/relationships/font" Target="fonts/font3.fntdata"/><Relationship Id="rId75" Type="http://schemas.openxmlformats.org/officeDocument/2006/relationships/font" Target="fonts/font2.fntdata"/><Relationship Id="rId74" Type="http://schemas.openxmlformats.org/officeDocument/2006/relationships/font" Target="fonts/font1.fntdata"/><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notesMaster" Target="notesMasters/notesMaster1.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947649B-AA95-4DFA-BA85-047DABC3A41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2865956-8616-402B-96C0-8E8FB0847FF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a:t>Title</a:t>
            </a:r>
            <a:endParaRPr lang="en-US"/>
          </a:p>
        </p:txBody>
      </p:sp>
      <p:sp>
        <p:nvSpPr>
          <p:cNvPr id="3" name="Text 2"/>
          <p:cNvSpPr>
            <a:spLocks noGrp="1"/>
          </p:cNvSpPr>
          <p:nvPr>
            <p:ph type="body" idx="1" hasCustomPrompt="1"/>
          </p:nvPr>
        </p:nvSpPr>
        <p:spPr/>
        <p:txBody>
          <a:bodyPr/>
          <a:lstStyle/>
          <a:p>
            <a:pPr lvl="0"/>
            <a:r>
              <a:rPr lang="en-US"/>
              <a:t>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尾页">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6C69E92-0A32-40E4-A3F0-407EE2A381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A4628-D24B-4A88-8E61-52EF61CC85FD}" type="slidenum">
              <a:rPr lang="zh-CN" altLang="en-US" smtClean="0"/>
            </a:fld>
            <a:endParaRPr lang="zh-CN" altLang="en-US"/>
          </a:p>
        </p:txBody>
      </p:sp>
      <p:sp>
        <p:nvSpPr>
          <p:cNvPr id="7" name="日期占位符 1"/>
          <p:cNvSpPr txBox="1"/>
          <p:nvPr userDrawn="1"/>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C69E92-0A32-40E4-A3F0-407EE2A381CD}" type="datetimeFigureOut">
              <a:rPr lang="zh-CN" altLang="en-US" smtClean="0"/>
            </a:fld>
            <a:endParaRPr lang="zh-CN" altLang="en-US"/>
          </a:p>
        </p:txBody>
      </p:sp>
      <p:sp>
        <p:nvSpPr>
          <p:cNvPr id="8" name="灯片编号占位符 3"/>
          <p:cNvSpPr txBox="1"/>
          <p:nvPr userDrawn="1"/>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A4628-D24B-4A88-8E61-52EF61CC85FD}" type="slidenum">
              <a:rPr lang="zh-CN" altLang="en-US" smtClean="0"/>
            </a:fld>
            <a:endParaRPr lang="zh-CN" altLang="en-US"/>
          </a:p>
        </p:txBody>
      </p:sp>
      <p:sp>
        <p:nvSpPr>
          <p:cNvPr id="9" name="任意多边形: 形状 8"/>
          <p:cNvSpPr/>
          <p:nvPr userDrawn="1"/>
        </p:nvSpPr>
        <p:spPr>
          <a:xfrm>
            <a:off x="0" y="957620"/>
            <a:ext cx="12205236" cy="4942759"/>
          </a:xfrm>
          <a:custGeom>
            <a:avLst/>
            <a:gdLst>
              <a:gd name="connsiteX0" fmla="*/ 0 w 12205236"/>
              <a:gd name="connsiteY0" fmla="*/ 0 h 4942759"/>
              <a:gd name="connsiteX1" fmla="*/ 12192000 w 12205236"/>
              <a:gd name="connsiteY1" fmla="*/ 0 h 4942759"/>
              <a:gd name="connsiteX2" fmla="*/ 12192000 w 12205236"/>
              <a:gd name="connsiteY2" fmla="*/ 1773260 h 4942759"/>
              <a:gd name="connsiteX3" fmla="*/ 12205236 w 12205236"/>
              <a:gd name="connsiteY3" fmla="*/ 1773260 h 4942759"/>
              <a:gd name="connsiteX4" fmla="*/ 12205236 w 12205236"/>
              <a:gd name="connsiteY4" fmla="*/ 3569397 h 4942759"/>
              <a:gd name="connsiteX5" fmla="*/ 12205236 w 12205236"/>
              <a:gd name="connsiteY5" fmla="*/ 3581118 h 4942759"/>
              <a:gd name="connsiteX6" fmla="*/ 12205236 w 12205236"/>
              <a:gd name="connsiteY6" fmla="*/ 4473622 h 4942759"/>
              <a:gd name="connsiteX7" fmla="*/ 11994800 w 12205236"/>
              <a:gd name="connsiteY7" fmla="*/ 4362352 h 4942759"/>
              <a:gd name="connsiteX8" fmla="*/ 11153060 w 12205236"/>
              <a:gd name="connsiteY8" fmla="*/ 4072245 h 4942759"/>
              <a:gd name="connsiteX9" fmla="*/ 9006623 w 12205236"/>
              <a:gd name="connsiteY9" fmla="*/ 4079904 h 4942759"/>
              <a:gd name="connsiteX10" fmla="*/ 6186792 w 12205236"/>
              <a:gd name="connsiteY10" fmla="*/ 4585439 h 4942759"/>
              <a:gd name="connsiteX11" fmla="*/ 2861917 w 12205236"/>
              <a:gd name="connsiteY11" fmla="*/ 4937783 h 4942759"/>
              <a:gd name="connsiteX12" fmla="*/ 1146871 w 12205236"/>
              <a:gd name="connsiteY12" fmla="*/ 4761611 h 4942759"/>
              <a:gd name="connsiteX13" fmla="*/ 168348 w 12205236"/>
              <a:gd name="connsiteY13" fmla="*/ 4340331 h 4942759"/>
              <a:gd name="connsiteX14" fmla="*/ 66738 w 12205236"/>
              <a:gd name="connsiteY14" fmla="*/ 4276429 h 4942759"/>
              <a:gd name="connsiteX15" fmla="*/ 0 w 12205236"/>
              <a:gd name="connsiteY15" fmla="*/ 4228556 h 4942759"/>
              <a:gd name="connsiteX16" fmla="*/ 0 w 12205236"/>
              <a:gd name="connsiteY16" fmla="*/ 3335590 h 4942759"/>
              <a:gd name="connsiteX17" fmla="*/ 0 w 12205236"/>
              <a:gd name="connsiteY17" fmla="*/ 3324331 h 4942759"/>
              <a:gd name="connsiteX18" fmla="*/ 0 w 12205236"/>
              <a:gd name="connsiteY18" fmla="*/ 1773260 h 4942759"/>
              <a:gd name="connsiteX19" fmla="*/ 0 w 12205236"/>
              <a:gd name="connsiteY19" fmla="*/ 1773260 h 49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05236" h="4942759">
                <a:moveTo>
                  <a:pt x="0" y="0"/>
                </a:moveTo>
                <a:lnTo>
                  <a:pt x="12192000" y="0"/>
                </a:lnTo>
                <a:lnTo>
                  <a:pt x="12192000" y="1773260"/>
                </a:lnTo>
                <a:lnTo>
                  <a:pt x="12205236" y="1773260"/>
                </a:lnTo>
                <a:lnTo>
                  <a:pt x="12205236" y="3569397"/>
                </a:lnTo>
                <a:lnTo>
                  <a:pt x="12205236" y="3581118"/>
                </a:lnTo>
                <a:lnTo>
                  <a:pt x="12205236" y="4473622"/>
                </a:lnTo>
                <a:lnTo>
                  <a:pt x="11994800" y="4362352"/>
                </a:lnTo>
                <a:cubicBezTo>
                  <a:pt x="11739648" y="4237564"/>
                  <a:pt x="11459944" y="4127138"/>
                  <a:pt x="11153060" y="4072245"/>
                </a:cubicBezTo>
                <a:cubicBezTo>
                  <a:pt x="10539291" y="3962456"/>
                  <a:pt x="9834334" y="3994371"/>
                  <a:pt x="9006623" y="4079904"/>
                </a:cubicBezTo>
                <a:cubicBezTo>
                  <a:pt x="8178911" y="4165436"/>
                  <a:pt x="7210909" y="4442459"/>
                  <a:pt x="6186792" y="4585439"/>
                </a:cubicBezTo>
                <a:cubicBezTo>
                  <a:pt x="5162675" y="4728418"/>
                  <a:pt x="3701904" y="4908420"/>
                  <a:pt x="2861917" y="4937783"/>
                </a:cubicBezTo>
                <a:cubicBezTo>
                  <a:pt x="2021930" y="4967145"/>
                  <a:pt x="1595799" y="4861186"/>
                  <a:pt x="1146871" y="4761611"/>
                </a:cubicBezTo>
                <a:cubicBezTo>
                  <a:pt x="697943" y="4662035"/>
                  <a:pt x="440159" y="4497354"/>
                  <a:pt x="168348" y="4340331"/>
                </a:cubicBezTo>
                <a:cubicBezTo>
                  <a:pt x="134373" y="4320704"/>
                  <a:pt x="100395" y="4299201"/>
                  <a:pt x="66738" y="4276429"/>
                </a:cubicBezTo>
                <a:lnTo>
                  <a:pt x="0" y="4228556"/>
                </a:lnTo>
                <a:lnTo>
                  <a:pt x="0" y="3335590"/>
                </a:lnTo>
                <a:lnTo>
                  <a:pt x="0" y="3324331"/>
                </a:lnTo>
                <a:lnTo>
                  <a:pt x="0" y="1773260"/>
                </a:lnTo>
                <a:lnTo>
                  <a:pt x="0" y="1773260"/>
                </a:lnTo>
                <a:close/>
              </a:path>
            </a:pathLst>
          </a:custGeom>
          <a:gradFill>
            <a:gsLst>
              <a:gs pos="44000">
                <a:srgbClr val="003F98"/>
              </a:gs>
              <a:gs pos="100000">
                <a:srgbClr val="003F9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0" name="图片 9" descr="河边城市的建筑&#10;&#10;描述已自动生成"/>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ackgroundRemoval t="10000" b="100000" l="924" r="99076">
                        <a14:foregroundMark x1="6851" y1="41509" x2="6851" y2="53208"/>
                        <a14:foregroundMark x1="6851" y1="53208" x2="3772" y2="73962"/>
                        <a14:foregroundMark x1="3772" y1="73962" x2="1155" y2="65849"/>
                        <a14:foregroundMark x1="1155" y1="65849" x2="4080" y2="75849"/>
                        <a14:foregroundMark x1="4080" y1="75849" x2="18399" y2="80189"/>
                        <a14:foregroundMark x1="18399" y1="80189" x2="25404" y2="79434"/>
                        <a14:foregroundMark x1="25404" y1="79434" x2="28945" y2="72642"/>
                        <a14:foregroundMark x1="28945" y1="72642" x2="28176" y2="61698"/>
                        <a14:foregroundMark x1="28176" y1="61698" x2="25096" y2="55094"/>
                        <a14:foregroundMark x1="25096" y1="55094" x2="33410" y2="55660"/>
                        <a14:foregroundMark x1="33410" y1="55660" x2="39877" y2="68868"/>
                        <a14:foregroundMark x1="39877" y1="68868" x2="44650" y2="73019"/>
                        <a14:foregroundMark x1="44650" y1="73019" x2="55735" y2="74906"/>
                        <a14:foregroundMark x1="55735" y1="74906" x2="59892" y2="73962"/>
                        <a14:foregroundMark x1="59892" y1="73962" x2="64665" y2="69057"/>
                        <a14:foregroundMark x1="64665" y1="69057" x2="66359" y2="60000"/>
                        <a14:foregroundMark x1="66359" y1="60000" x2="69053" y2="67358"/>
                        <a14:foregroundMark x1="69053" y1="67358" x2="70824" y2="75849"/>
                        <a14:foregroundMark x1="70824" y1="75849" x2="77829" y2="71132"/>
                        <a14:foregroundMark x1="77829" y1="71132" x2="80523" y2="63774"/>
                        <a14:foregroundMark x1="80523" y1="63774" x2="92610" y2="72075"/>
                        <a14:foregroundMark x1="92610" y1="72075" x2="94765" y2="60566"/>
                        <a14:foregroundMark x1="94765" y1="60566" x2="93072" y2="42830"/>
                        <a14:foregroundMark x1="4465" y1="48113" x2="5389" y2="60566"/>
                        <a14:foregroundMark x1="5389" y1="60566" x2="2002" y2="67925"/>
                        <a14:foregroundMark x1="2002" y1="67925" x2="539" y2="76981"/>
                        <a14:foregroundMark x1="539" y1="76981" x2="2309" y2="96038"/>
                        <a14:foregroundMark x1="2309" y1="96038" x2="91378" y2="96038"/>
                        <a14:foregroundMark x1="91378" y1="96038" x2="95304" y2="93585"/>
                        <a14:foregroundMark x1="95304" y1="93585" x2="98537" y2="70189"/>
                        <a14:foregroundMark x1="98306" y1="93962" x2="99307" y2="99811"/>
                        <a14:foregroundMark x1="74442" y1="53208" x2="73287" y2="52453"/>
                        <a14:foregroundMark x1="74519" y1="52453" x2="74750" y2="53774"/>
                        <a14:foregroundMark x1="77136" y1="55283" x2="77444" y2="55660"/>
                        <a14:foregroundMark x1="71517" y1="51132" x2="71594" y2="53962"/>
                        <a14:foregroundMark x1="29176" y1="51132" x2="29792" y2="51887"/>
                        <a14:foregroundMark x1="36490" y1="52830" x2="37028" y2="54717"/>
                        <a14:foregroundMark x1="36182" y1="53396" x2="35258" y2="54528"/>
                        <a14:foregroundMark x1="38876" y1="56038" x2="39184" y2="56415"/>
                        <a14:foregroundMark x1="48807" y1="62642" x2="51963" y2="63396"/>
                        <a14:foregroundMark x1="6082" y1="47547" x2="5004" y2="75094"/>
                        <a14:foregroundMark x1="5004" y1="75094" x2="1155" y2="71698"/>
                        <a14:foregroundMark x1="1155" y1="71698" x2="2002" y2="96604"/>
                        <a14:foregroundMark x1="2002" y1="96604" x2="5235" y2="98113"/>
                        <a14:foregroundMark x1="1694" y1="98302" x2="30023" y2="99811"/>
                        <a14:foregroundMark x1="49962" y1="62453" x2="52810" y2="62830"/>
                        <a14:foregroundMark x1="2771" y1="96415" x2="3926" y2="99811"/>
                        <a14:foregroundMark x1="2771" y1="96415" x2="924" y2="94528"/>
                        <a14:backgroundMark x1="2771" y1="15472" x2="14781" y2="34340"/>
                        <a14:backgroundMark x1="14781" y1="34340" x2="15935" y2="44906"/>
                        <a14:backgroundMark x1="15935" y1="44906" x2="19092" y2="51698"/>
                        <a14:backgroundMark x1="19092" y1="51698" x2="20554" y2="39811"/>
                        <a14:backgroundMark x1="20554" y1="39811" x2="26713" y2="37736"/>
                        <a14:backgroundMark x1="26713" y1="37736" x2="36875" y2="40755"/>
                        <a14:backgroundMark x1="36875" y1="40755" x2="42879" y2="47170"/>
                        <a14:backgroundMark x1="42879" y1="47170" x2="45420" y2="56415"/>
                        <a14:backgroundMark x1="45420" y1="56415" x2="49192" y2="45283"/>
                        <a14:backgroundMark x1="49192" y1="45283" x2="54119" y2="48113"/>
                        <a14:backgroundMark x1="54119" y1="48113" x2="55427" y2="57358"/>
                        <a14:backgroundMark x1="55427" y1="57358" x2="58661" y2="36038"/>
                        <a14:backgroundMark x1="58661" y1="36038" x2="62433" y2="33019"/>
                        <a14:backgroundMark x1="62433" y1="33019" x2="77444" y2="39057"/>
                        <a14:backgroundMark x1="77444" y1="39057" x2="81216" y2="44906"/>
                        <a14:backgroundMark x1="81216" y1="44906" x2="85373" y2="25283"/>
                        <a14:backgroundMark x1="85373" y1="25283" x2="90916" y2="22453"/>
                        <a14:backgroundMark x1="90916" y1="22453" x2="94457" y2="29811"/>
                        <a14:backgroundMark x1="94457" y1="29811" x2="98537" y2="47925"/>
                        <a14:backgroundMark x1="98537" y1="47925" x2="99384" y2="63774"/>
                      </a14:backgroundRemoval>
                    </a14:imgEffect>
                  </a14:imgLayer>
                </a14:imgProps>
              </a:ext>
            </a:extLst>
          </a:blip>
          <a:srcRect/>
          <a:stretch>
            <a:fillRect/>
          </a:stretch>
        </p:blipFill>
        <p:spPr>
          <a:xfrm>
            <a:off x="13236" y="1883119"/>
            <a:ext cx="12192000" cy="4974880"/>
          </a:xfrm>
          <a:prstGeom prst="rect">
            <a:avLst/>
          </a:prstGeom>
        </p:spPr>
      </p:pic>
      <p:sp>
        <p:nvSpPr>
          <p:cNvPr id="11" name="矩形 10"/>
          <p:cNvSpPr/>
          <p:nvPr userDrawn="1"/>
        </p:nvSpPr>
        <p:spPr>
          <a:xfrm>
            <a:off x="-1" y="-1"/>
            <a:ext cx="12205235" cy="2817723"/>
          </a:xfrm>
          <a:prstGeom prst="rect">
            <a:avLst/>
          </a:prstGeom>
          <a:solidFill>
            <a:srgbClr val="00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dirty="0"/>
          </a:p>
        </p:txBody>
      </p:sp>
      <p:pic>
        <p:nvPicPr>
          <p:cNvPr id="12" name="图片 11" descr="图片包含 游戏机, 房间&#10;&#10;描述已自动生成"/>
          <p:cNvPicPr>
            <a:picLocks noChangeAspect="1"/>
          </p:cNvPicPr>
          <p:nvPr userDrawn="1"/>
        </p:nvPicPr>
        <p:blipFill>
          <a:blip r:embed="rId4" cstate="email">
            <a:extLst>
              <a:ext uri="{BEBA8EAE-BF5A-486C-A8C5-ECC9F3942E4B}">
                <a14:imgProps xmlns:a14="http://schemas.microsoft.com/office/drawing/2010/main">
                  <a14:imgLayer r:embed="rId5">
                    <a14:imgEffect>
                      <a14:backgroundRemoval t="4193" b="96440" l="4210" r="98253">
                        <a14:foregroundMark x1="22875" y1="14082" x2="50834" y2="51345"/>
                        <a14:foregroundMark x1="50834" y1="51345" x2="65687" y2="85285"/>
                        <a14:foregroundMark x1="65687" y1="85285" x2="71962" y2="89478"/>
                        <a14:foregroundMark x1="71962" y1="89478" x2="78793" y2="85285"/>
                        <a14:foregroundMark x1="78793" y1="85285" x2="83797" y2="78323"/>
                        <a14:foregroundMark x1="83797" y1="78323" x2="87847" y2="39794"/>
                        <a14:foregroundMark x1="87847" y1="39794" x2="87292" y2="24051"/>
                        <a14:foregroundMark x1="87292" y1="24051" x2="31136" y2="54272"/>
                        <a14:foregroundMark x1="31136" y1="54272" x2="14456" y2="67563"/>
                        <a14:foregroundMark x1="14456" y1="67563" x2="13582" y2="57991"/>
                        <a14:foregroundMark x1="13582" y1="57991" x2="29627" y2="28639"/>
                        <a14:foregroundMark x1="29627" y1="28639" x2="26450" y2="21361"/>
                        <a14:foregroundMark x1="26450" y1="21361" x2="16998" y2="24604"/>
                        <a14:foregroundMark x1="16998" y1="24604" x2="10564" y2="29035"/>
                        <a14:foregroundMark x1="10564" y1="29035" x2="65608" y2="56566"/>
                        <a14:foregroundMark x1="65608" y1="56566" x2="73630" y2="64794"/>
                        <a14:foregroundMark x1="73630" y1="64794" x2="81732" y2="68908"/>
                        <a14:foregroundMark x1="81732" y1="68908" x2="88959" y2="69383"/>
                        <a14:foregroundMark x1="88959" y1="69383" x2="37808" y2="84177"/>
                        <a14:foregroundMark x1="37808" y1="84177" x2="37967" y2="92089"/>
                        <a14:foregroundMark x1="37967" y1="92089" x2="62510" y2="14320"/>
                        <a14:foregroundMark x1="62510" y1="14320" x2="60127" y2="6962"/>
                        <a14:foregroundMark x1="60127" y1="6962" x2="51867" y2="5538"/>
                        <a14:foregroundMark x1="51867" y1="5538" x2="43288" y2="7911"/>
                        <a14:foregroundMark x1="43288" y1="7911" x2="37252" y2="11867"/>
                        <a14:foregroundMark x1="37252" y1="11867" x2="26926" y2="26108"/>
                        <a14:foregroundMark x1="26926" y1="26108" x2="34790" y2="19225"/>
                        <a14:foregroundMark x1="34790" y1="19225" x2="55600" y2="16377"/>
                        <a14:foregroundMark x1="55600" y1="16377" x2="66402" y2="17563"/>
                        <a14:foregroundMark x1="66402" y1="17563" x2="83956" y2="50949"/>
                        <a14:foregroundMark x1="83956" y1="50949" x2="88165" y2="70174"/>
                        <a14:foregroundMark x1="88165" y1="70174" x2="86497" y2="78323"/>
                        <a14:foregroundMark x1="86497" y1="78323" x2="73948" y2="59968"/>
                        <a14:foregroundMark x1="73948" y1="59968" x2="66640" y2="26345"/>
                        <a14:foregroundMark x1="66640" y1="26345" x2="55044" y2="38528"/>
                        <a14:foregroundMark x1="55044" y1="38528" x2="46227" y2="59019"/>
                        <a14:foregroundMark x1="46227" y1="59019" x2="45592" y2="78481"/>
                        <a14:foregroundMark x1="45592" y1="78481" x2="57903" y2="76028"/>
                        <a14:foregroundMark x1="57903" y1="76028" x2="55600" y2="67642"/>
                        <a14:foregroundMark x1="55600" y1="67642" x2="35346" y2="53006"/>
                        <a14:foregroundMark x1="35346" y1="53006" x2="28674" y2="61472"/>
                        <a14:foregroundMark x1="28674" y1="61472" x2="27879" y2="69304"/>
                        <a14:foregroundMark x1="27879" y1="69304" x2="33042" y2="77690"/>
                        <a14:foregroundMark x1="33042" y1="77690" x2="29388" y2="84415"/>
                        <a14:foregroundMark x1="29388" y1="84415" x2="11438" y2="56804"/>
                        <a14:foregroundMark x1="11438" y1="56804" x2="11835" y2="37896"/>
                        <a14:foregroundMark x1="11835" y1="37896" x2="14853" y2="28956"/>
                        <a14:foregroundMark x1="14853" y1="28956" x2="22716" y2="24288"/>
                        <a14:foregroundMark x1="22716" y1="24288" x2="56712" y2="18117"/>
                        <a14:foregroundMark x1="56712" y1="18117" x2="67117" y2="22310"/>
                        <a14:foregroundMark x1="67117" y1="22310" x2="72597" y2="27453"/>
                        <a14:foregroundMark x1="72597" y1="27453" x2="89833" y2="65111"/>
                        <a14:foregroundMark x1="89833" y1="65111" x2="86180" y2="71598"/>
                        <a14:foregroundMark x1="86180" y1="71598" x2="58777" y2="93750"/>
                        <a14:foregroundMark x1="58777" y1="93750" x2="31215" y2="78560"/>
                        <a14:foregroundMark x1="31215" y1="78560" x2="18268" y2="84731"/>
                        <a14:foregroundMark x1="18268" y1="84731" x2="18983" y2="83386"/>
                        <a14:foregroundMark x1="42971" y1="10522" x2="45512" y2="19066"/>
                        <a14:foregroundMark x1="45512" y1="19066" x2="52423" y2="13449"/>
                        <a14:foregroundMark x1="52423" y1="13449" x2="51787" y2="6092"/>
                        <a14:foregroundMark x1="51787" y1="6092" x2="77284" y2="34415"/>
                        <a14:foregroundMark x1="77284" y1="34415" x2="86100" y2="35680"/>
                        <a14:foregroundMark x1="86100" y1="35680" x2="92613" y2="38845"/>
                        <a14:foregroundMark x1="92613" y1="38845" x2="89436" y2="57278"/>
                        <a14:foregroundMark x1="89436" y1="57278" x2="81096" y2="59494"/>
                        <a14:foregroundMark x1="81096" y1="59494" x2="50199" y2="56883"/>
                        <a14:foregroundMark x1="50199" y1="56883" x2="17712" y2="43592"/>
                        <a14:foregroundMark x1="17712" y1="43592" x2="9690" y2="45807"/>
                        <a14:foregroundMark x1="9690" y1="45807" x2="5322" y2="52294"/>
                        <a14:foregroundMark x1="5322" y1="52294" x2="16283" y2="22152"/>
                        <a14:foregroundMark x1="16283" y1="22152" x2="34154" y2="14161"/>
                        <a14:foregroundMark x1="34154" y1="14161" x2="46227" y2="17326"/>
                        <a14:foregroundMark x1="46227" y1="17326" x2="52025" y2="28797"/>
                        <a14:foregroundMark x1="52025" y1="28797" x2="53455" y2="62342"/>
                        <a14:foregroundMark x1="53455" y1="62342" x2="51152" y2="73972"/>
                        <a14:foregroundMark x1="51152" y1="73972" x2="63860" y2="69146"/>
                        <a14:foregroundMark x1="63860" y1="69146" x2="64496" y2="60127"/>
                        <a14:foregroundMark x1="64496" y1="60127" x2="65687" y2="68908"/>
                        <a14:foregroundMark x1="65687" y1="68908" x2="48292" y2="64873"/>
                        <a14:foregroundMark x1="48292" y1="64873" x2="34154" y2="57041"/>
                        <a14:foregroundMark x1="34154" y1="57041" x2="32883" y2="68908"/>
                        <a14:foregroundMark x1="32883" y1="68908" x2="38602" y2="76108"/>
                        <a14:foregroundMark x1="38602" y1="76108" x2="28356" y2="82358"/>
                        <a14:foregroundMark x1="28356" y1="82358" x2="44400" y2="88212"/>
                        <a14:foregroundMark x1="44400" y1="88212" x2="52423" y2="88924"/>
                        <a14:foregroundMark x1="52423" y1="88924" x2="60048" y2="88212"/>
                        <a14:foregroundMark x1="60048" y1="88212" x2="66561" y2="84494"/>
                        <a14:foregroundMark x1="66561" y1="84494" x2="94440" y2="55696"/>
                        <a14:foregroundMark x1="63542" y1="6883" x2="41144" y2="5696"/>
                        <a14:foregroundMark x1="41144" y1="5696" x2="20572" y2="15823"/>
                        <a14:foregroundMark x1="20572" y1="15823" x2="4845" y2="43038"/>
                        <a14:foregroundMark x1="4845" y1="43038" x2="7228" y2="65823"/>
                        <a14:foregroundMark x1="7228" y1="65823" x2="10167" y2="73180"/>
                        <a14:foregroundMark x1="10167" y1="73180" x2="26052" y2="88608"/>
                        <a14:foregroundMark x1="26052" y1="88608" x2="39714" y2="94699"/>
                        <a14:foregroundMark x1="39714" y1="94699" x2="54091" y2="96440"/>
                        <a14:foregroundMark x1="54091" y1="96440" x2="69102" y2="92801"/>
                        <a14:foregroundMark x1="69102" y1="92801" x2="75536" y2="89320"/>
                        <a14:foregroundMark x1="75536" y1="89320" x2="86100" y2="78877"/>
                        <a14:foregroundMark x1="9929" y1="29193" x2="4210" y2="52690"/>
                        <a14:foregroundMark x1="4210" y1="52690" x2="4210" y2="60285"/>
                        <a14:foregroundMark x1="4210" y1="60285" x2="8340" y2="65823"/>
                        <a14:foregroundMark x1="50675" y1="4430" x2="78157" y2="15111"/>
                        <a14:foregroundMark x1="78157" y1="15111" x2="84512" y2="19937"/>
                        <a14:foregroundMark x1="84512" y1="19937" x2="88721" y2="26899"/>
                        <a14:foregroundMark x1="90389" y1="26424" x2="96426" y2="40744"/>
                        <a14:foregroundMark x1="96426" y1="40744" x2="95393" y2="62975"/>
                        <a14:foregroundMark x1="95393" y1="62975" x2="89277" y2="76741"/>
                        <a14:foregroundMark x1="89277" y1="76741" x2="86418" y2="79984"/>
                        <a14:foregroundMark x1="15886" y1="34098" x2="15886" y2="40744"/>
                        <a14:foregroundMark x1="34631" y1="70016" x2="66878" y2="73339"/>
                        <a14:foregroundMark x1="66878" y1="73339" x2="70532" y2="66772"/>
                        <a14:foregroundMark x1="70532" y1="66772" x2="69420" y2="65823"/>
                        <a14:foregroundMark x1="67514" y1="19620" x2="74265" y2="23022"/>
                        <a14:foregroundMark x1="74265" y1="23022" x2="83241" y2="36788"/>
                        <a14:foregroundMark x1="83241" y1="36788" x2="83479" y2="41218"/>
                        <a14:foregroundMark x1="63542" y1="6408" x2="78396" y2="15348"/>
                        <a14:foregroundMark x1="97855" y1="48418" x2="97697" y2="53481"/>
                        <a14:foregroundMark x1="76013" y1="18987" x2="76172" y2="24446"/>
                        <a14:foregroundMark x1="98253" y1="48022" x2="98253" y2="49604"/>
                        <a14:foregroundMark x1="98173" y1="47864" x2="98173" y2="54984"/>
                        <a14:foregroundMark x1="23987" y1="21203" x2="13741" y2="52927"/>
                        <a14:foregroundMark x1="13741" y1="52927" x2="8658" y2="58149"/>
                        <a14:foregroundMark x1="8658" y1="58149" x2="10167" y2="65348"/>
                        <a14:foregroundMark x1="10167" y1="65348" x2="17792" y2="62342"/>
                        <a14:foregroundMark x1="17792" y1="62342" x2="21525" y2="53877"/>
                        <a14:foregroundMark x1="21525" y1="53877" x2="22637" y2="64003"/>
                        <a14:foregroundMark x1="22637" y1="64003" x2="31851" y2="89557"/>
                        <a14:foregroundMark x1="31851" y1="89557" x2="39555" y2="92722"/>
                        <a14:foregroundMark x1="39555" y1="92722" x2="47577" y2="93750"/>
                        <a14:foregroundMark x1="47577" y1="93750" x2="57824" y2="78718"/>
                        <a14:foregroundMark x1="57824" y1="78718" x2="71009" y2="32674"/>
                        <a14:foregroundMark x1="71009" y1="32674" x2="80064" y2="18829"/>
                        <a14:foregroundMark x1="32883" y1="29351" x2="42017" y2="33307"/>
                        <a14:foregroundMark x1="42017" y1="33307" x2="58062" y2="55854"/>
                        <a14:foregroundMark x1="58062" y1="55854" x2="61239" y2="64161"/>
                        <a14:foregroundMark x1="61239" y1="64161" x2="53852" y2="65981"/>
                        <a14:foregroundMark x1="53852" y1="65981" x2="38761" y2="64636"/>
                        <a14:foregroundMark x1="38761" y1="64636" x2="30342" y2="60443"/>
                        <a14:foregroundMark x1="30342" y1="60443" x2="21843" y2="65348"/>
                        <a14:foregroundMark x1="21843" y1="65348" x2="17156" y2="79193"/>
                        <a14:foregroundMark x1="17156" y1="79193" x2="17156" y2="79905"/>
                        <a14:foregroundMark x1="46545" y1="26582" x2="45115" y2="44383"/>
                        <a14:foregroundMark x1="45115" y1="44383" x2="23193" y2="61313"/>
                        <a14:foregroundMark x1="23193" y1="61313" x2="16203" y2="65032"/>
                        <a14:foregroundMark x1="16203" y1="65032" x2="11041" y2="70095"/>
                        <a14:foregroundMark x1="11041" y1="70095" x2="15091" y2="76424"/>
                        <a14:foregroundMark x1="15091" y1="76424" x2="18983" y2="77215"/>
                        <a14:foregroundMark x1="47975" y1="31566" x2="46148" y2="36076"/>
                      </a14:backgroundRemoval>
                    </a14:imgEffect>
                  </a14:imgLayer>
                </a14:imgProps>
              </a:ext>
            </a:extLst>
          </a:blip>
          <a:stretch>
            <a:fillRect/>
          </a:stretch>
        </p:blipFill>
        <p:spPr>
          <a:xfrm>
            <a:off x="5557207" y="716114"/>
            <a:ext cx="1077586" cy="1081866"/>
          </a:xfrm>
          <a:prstGeom prst="rect">
            <a:avLst/>
          </a:prstGeom>
        </p:spPr>
      </p:pic>
      <p:sp>
        <p:nvSpPr>
          <p:cNvPr id="2" name="标题 1"/>
          <p:cNvSpPr>
            <a:spLocks noGrp="1"/>
          </p:cNvSpPr>
          <p:nvPr>
            <p:ph type="ctrTitle" hasCustomPrompt="1"/>
          </p:nvPr>
        </p:nvSpPr>
        <p:spPr>
          <a:xfrm>
            <a:off x="3318045" y="2405547"/>
            <a:ext cx="5555910" cy="914570"/>
          </a:xfrm>
        </p:spPr>
        <p:txBody>
          <a:bodyPr anchor="b">
            <a:noAutofit/>
          </a:bodyPr>
          <a:lstStyle>
            <a:lvl1pPr algn="dist">
              <a:defRPr sz="6600">
                <a:solidFill>
                  <a:schemeClr val="bg1"/>
                </a:solidFill>
                <a:latin typeface="方正正粗黑简体" panose="02000000000000000000" pitchFamily="2" charset="-122"/>
                <a:ea typeface="方正正粗黑简体" panose="02000000000000000000" pitchFamily="2" charset="-122"/>
              </a:defRPr>
            </a:lvl1pPr>
          </a:lstStyle>
          <a:p>
            <a:r>
              <a:rPr lang="zh-CN" altLang="en-US" dirty="0"/>
              <a:t>单击此处编辑</a:t>
            </a:r>
            <a:endParaRPr lang="zh-CN" altLang="en-US" dirty="0"/>
          </a:p>
        </p:txBody>
      </p:sp>
      <p:sp>
        <p:nvSpPr>
          <p:cNvPr id="3" name="副标题 2"/>
          <p:cNvSpPr>
            <a:spLocks noGrp="1"/>
          </p:cNvSpPr>
          <p:nvPr>
            <p:ph type="subTitle" idx="1"/>
          </p:nvPr>
        </p:nvSpPr>
        <p:spPr>
          <a:xfrm>
            <a:off x="3318045" y="3340150"/>
            <a:ext cx="5555910" cy="345718"/>
          </a:xfrm>
        </p:spPr>
        <p:txBody>
          <a:bodyPr>
            <a:normAutofit/>
          </a:bodyPr>
          <a:lstStyle>
            <a:lvl1pPr marL="0" indent="0" algn="dist">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FBD656-C619-4F69-BBB3-0C3E559D9C48}" type="slidenum">
              <a:rPr lang="zh-CN" altLang="en-US" smtClean="0"/>
            </a:fld>
            <a:endParaRPr lang="zh-CN" altLang="en-US"/>
          </a:p>
        </p:txBody>
      </p:sp>
      <p:pic>
        <p:nvPicPr>
          <p:cNvPr id="5" name="图片 4"/>
          <p:cNvPicPr>
            <a:picLocks noChangeAspect="1"/>
          </p:cNvPicPr>
          <p:nvPr userDrawn="1"/>
        </p:nvPicPr>
        <p:blipFill>
          <a:blip r:embed="rId2"/>
          <a:stretch>
            <a:fillRect/>
          </a:stretch>
        </p:blipFill>
        <p:spPr>
          <a:xfrm>
            <a:off x="8127863" y="176512"/>
            <a:ext cx="3683532" cy="1001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852A319-9E82-4318-95B1-7F4F2080215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FBD656-C619-4F69-BBB3-0C3E559D9C4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4" Type="http://schemas.openxmlformats.org/officeDocument/2006/relationships/theme" Target="../theme/theme2.xml"/><Relationship Id="rId13" Type="http://schemas.openxmlformats.org/officeDocument/2006/relationships/image" Target="../media/image6.jpeg"/><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2A319-9E82-4318-95B1-7F4F2080215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BD656-C619-4F69-BBB3-0C3E559D9C4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1.jpeg"/><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2.jpeg"/><Relationship Id="rId1" Type="http://schemas.openxmlformats.org/officeDocument/2006/relationships/hyperlink" Target="https://haokan.baidu.com/v?pd=wisenatural&amp;vid=16518541829433878105"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hyperlink" Target="https://haokan.baidu.com/v?pd=wisenatural&amp;vid=9194784238361753770" TargetMode="Externa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hyperlink" Target="https://haokan.baidu.com/v?pd=wisenatural&amp;vid=11090739511408605279" TargetMode="External"/><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hyperlink" Target="https://www.bilibili.com/video/BV1h44y1178L" TargetMode="External"/><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hyperlink" Target="https://haokan.baidu.com/v?pd=wisenatural&amp;vid=10987826633228824388" TargetMode="External"/><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hyperlink" Target="https://haokan.baidu.com/v?pd=wisenatural&amp;vid=9436130360349964638" TargetMode="Externa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9.jpe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3.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9.jpeg"/><Relationship Id="rId1"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3.png"/><Relationship Id="rId1" Type="http://schemas.openxmlformats.org/officeDocument/2006/relationships/hyperlink" Target="https://pypi.douban.com/simple" TargetMode="Externa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6.png"/><Relationship Id="rId1"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8.png"/><Relationship Id="rId1"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61.png"/><Relationship Id="rId1"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2.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79376" y="1340768"/>
            <a:ext cx="10513168" cy="1107996"/>
          </a:xfrm>
          <a:prstGeom prst="rect">
            <a:avLst/>
          </a:prstGeom>
        </p:spPr>
        <p:txBody>
          <a:bodyPr vert="horz" wrap="square" lIns="0" tIns="0" rIns="0" bIns="0" rtlCol="0">
            <a:spAutoFit/>
          </a:bodyPr>
          <a:lstStyle/>
          <a:p>
            <a:pPr marL="0" marR="0">
              <a:lnSpc>
                <a:spcPct val="150000"/>
              </a:lnSpc>
              <a:spcBef>
                <a:spcPts val="0"/>
              </a:spcBef>
              <a:spcAft>
                <a:spcPts val="0"/>
              </a:spcAft>
            </a:pPr>
            <a:r>
              <a:rPr lang="zh-CN" altLang="en-US" sz="4800" dirty="0">
                <a:solidFill>
                  <a:schemeClr val="accent1">
                    <a:lumMod val="75000"/>
                  </a:schemeClr>
                </a:solidFill>
                <a:latin typeface="微软雅黑" panose="020B0503020204020204" pitchFamily="34" charset="-122"/>
                <a:ea typeface="微软雅黑" panose="020B0503020204020204" pitchFamily="34" charset="-122"/>
                <a:cs typeface="LOSEGO+SimHei" panose="02010609060101010101"/>
              </a:rPr>
              <a:t>造车</a:t>
            </a:r>
            <a:r>
              <a:rPr lang="en-US" altLang="zh-CN" sz="4800" dirty="0">
                <a:solidFill>
                  <a:schemeClr val="accent1">
                    <a:lumMod val="75000"/>
                  </a:schemeClr>
                </a:solidFill>
                <a:latin typeface="微软雅黑" panose="020B0503020204020204" pitchFamily="34" charset="-122"/>
                <a:ea typeface="微软雅黑" panose="020B0503020204020204" pitchFamily="34" charset="-122"/>
                <a:cs typeface="LOSEGO+SimHei" panose="02010609060101010101"/>
              </a:rPr>
              <a:t>——ADAS</a:t>
            </a:r>
            <a:r>
              <a:rPr lang="zh-CN" altLang="en-US" sz="4800" dirty="0">
                <a:solidFill>
                  <a:schemeClr val="accent1">
                    <a:lumMod val="75000"/>
                  </a:schemeClr>
                </a:solidFill>
                <a:latin typeface="微软雅黑" panose="020B0503020204020204" pitchFamily="34" charset="-122"/>
                <a:ea typeface="微软雅黑" panose="020B0503020204020204" pitchFamily="34" charset="-122"/>
                <a:cs typeface="LOSEGO+SimHei" panose="02010609060101010101"/>
              </a:rPr>
              <a:t>智能小车软、硬件介绍</a:t>
            </a:r>
            <a:endParaRPr sz="4800" dirty="0">
              <a:solidFill>
                <a:schemeClr val="accent1">
                  <a:lumMod val="75000"/>
                </a:schemeClr>
              </a:solidFill>
              <a:latin typeface="微软雅黑" panose="020B0503020204020204" pitchFamily="34" charset="-122"/>
              <a:ea typeface="微软雅黑" panose="020B0503020204020204" pitchFamily="34" charset="-122"/>
              <a:cs typeface="LOSEGO+SimHei" panose="02010609060101010101"/>
            </a:endParaRPr>
          </a:p>
        </p:txBody>
      </p:sp>
      <p:sp>
        <p:nvSpPr>
          <p:cNvPr id="3" name="文本框 2"/>
          <p:cNvSpPr txBox="1"/>
          <p:nvPr/>
        </p:nvSpPr>
        <p:spPr>
          <a:xfrm>
            <a:off x="7608168" y="4941168"/>
            <a:ext cx="2941831" cy="1384995"/>
          </a:xfrm>
          <a:prstGeom prst="rect">
            <a:avLst/>
          </a:prstGeom>
          <a:noFill/>
        </p:spPr>
        <p:txBody>
          <a:bodyPr wrap="none" rtlCol="0">
            <a:spAutoFit/>
          </a:bodyPr>
          <a:lstStyle/>
          <a:p>
            <a:pPr algn="ctr"/>
            <a:r>
              <a:rPr lang="zh-CN" altLang="en-US" sz="2800" dirty="0">
                <a:latin typeface="微软雅黑" panose="020B0503020204020204" pitchFamily="34" charset="-122"/>
                <a:ea typeface="微软雅黑" panose="020B0503020204020204" pitchFamily="34" charset="-122"/>
              </a:rPr>
              <a:t>常晨</a:t>
            </a:r>
            <a:endParaRPr lang="en-US" altLang="zh-CN"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2021</a:t>
            </a:r>
            <a:r>
              <a:rPr lang="zh-CN" altLang="en-US" sz="2800" dirty="0">
                <a:latin typeface="微软雅黑" panose="020B0503020204020204" pitchFamily="34" charset="-122"/>
                <a:ea typeface="微软雅黑" panose="020B0503020204020204" pitchFamily="34" charset="-122"/>
              </a:rPr>
              <a:t>年</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月</a:t>
            </a:r>
            <a:r>
              <a:rPr lang="en-US" altLang="zh-CN" sz="2800" dirty="0">
                <a:latin typeface="微软雅黑" panose="020B0503020204020204" pitchFamily="34" charset="-122"/>
                <a:ea typeface="微软雅黑" panose="020B0503020204020204" pitchFamily="34" charset="-122"/>
              </a:rPr>
              <a:t>18</a:t>
            </a:r>
            <a:r>
              <a:rPr lang="zh-CN" altLang="en-US" sz="2800" dirty="0">
                <a:latin typeface="微软雅黑" panose="020B0503020204020204" pitchFamily="34" charset="-122"/>
                <a:ea typeface="微软雅黑" panose="020B0503020204020204" pitchFamily="34" charset="-122"/>
              </a:rPr>
              <a:t>日</a:t>
            </a:r>
            <a:endParaRPr lang="zh-CN" altLang="en-US" sz="2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127863" y="176512"/>
            <a:ext cx="3683532" cy="1001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79376" y="1269079"/>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sz="3000" spc="-14" dirty="0">
                <a:latin typeface="微软雅黑" panose="020B0503020204020204" pitchFamily="34" charset="-122"/>
                <a:ea typeface="微软雅黑" panose="020B0503020204020204" pitchFamily="34" charset="-122"/>
                <a:cs typeface="LOSEGO+SimHei" panose="02010609060101010101"/>
              </a:rPr>
              <a:t>注意事项</a:t>
            </a:r>
            <a:endParaRPr sz="3000" spc="-14" dirty="0">
              <a:latin typeface="微软雅黑" panose="020B0503020204020204" pitchFamily="34" charset="-122"/>
              <a:ea typeface="微软雅黑" panose="020B0503020204020204" pitchFamily="34" charset="-122"/>
              <a:cs typeface="LOSEGO+SimHei" panose="02010609060101010101"/>
            </a:endParaRPr>
          </a:p>
        </p:txBody>
      </p:sp>
      <p:pic>
        <p:nvPicPr>
          <p:cNvPr id="7" name="图片 6"/>
          <p:cNvPicPr>
            <a:picLocks noChangeAspect="1"/>
          </p:cNvPicPr>
          <p:nvPr/>
        </p:nvPicPr>
        <p:blipFill>
          <a:blip r:embed="rId1"/>
          <a:stretch>
            <a:fillRect/>
          </a:stretch>
        </p:blipFill>
        <p:spPr>
          <a:xfrm>
            <a:off x="9264352" y="2434114"/>
            <a:ext cx="2205129" cy="1989197"/>
          </a:xfrm>
          <a:prstGeom prst="rect">
            <a:avLst/>
          </a:prstGeom>
        </p:spPr>
      </p:pic>
      <p:sp>
        <p:nvSpPr>
          <p:cNvPr id="8" name="矩形 7"/>
          <p:cNvSpPr/>
          <p:nvPr/>
        </p:nvSpPr>
        <p:spPr>
          <a:xfrm>
            <a:off x="479376" y="2204864"/>
            <a:ext cx="8208912" cy="3409459"/>
          </a:xfrm>
          <a:prstGeom prst="rect">
            <a:avLst/>
          </a:prstGeom>
        </p:spPr>
        <p:txBody>
          <a:bodyPr wrap="square">
            <a:spAutoFit/>
          </a:bodyPr>
          <a:lstStyle/>
          <a:p>
            <a:pPr>
              <a:lnSpc>
                <a:spcPct val="200000"/>
              </a:lnSpc>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插拔连线之前，电源必须关闭</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200000"/>
              </a:lnSpc>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不要用手去触碰裸露的电子器件和</a:t>
            </a:r>
            <a:r>
              <a:rPr lang="en-US" altLang="zh-CN" sz="2800" dirty="0">
                <a:solidFill>
                  <a:srgbClr val="000000"/>
                </a:solidFill>
                <a:latin typeface="微软雅黑" panose="020B0503020204020204" pitchFamily="34" charset="-122"/>
                <a:ea typeface="微软雅黑" panose="020B0503020204020204" pitchFamily="34" charset="-122"/>
                <a:cs typeface="PVKROR+Arial" panose="020B0604020202020204"/>
              </a:rPr>
              <a:t>PCB</a:t>
            </a: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板</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200000"/>
              </a:lnSpc>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手柄启动或模型启动时，务必将小车放置在地面或桌面中心位置，避免掉落</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框架</a:t>
            </a:r>
            <a:endParaRPr lang="en-US" altLang="zh-CN"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 </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主控模块</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摄像头</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连线</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电源</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调试</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67408" y="2204864"/>
            <a:ext cx="10801200" cy="2031325"/>
          </a:xfrm>
          <a:prstGeom prst="rect">
            <a:avLst/>
          </a:prstGeom>
        </p:spPr>
        <p:txBody>
          <a:bodyPr wrap="square">
            <a:spAutoFit/>
          </a:bodyPr>
          <a:lstStyle/>
          <a:p>
            <a:pPr>
              <a:lnSpc>
                <a:spcPct val="150000"/>
              </a:lnSpc>
            </a:pPr>
            <a:r>
              <a:rPr lang="en-US" altLang="zh-CN" sz="2800" dirty="0" err="1">
                <a:solidFill>
                  <a:srgbClr val="000000"/>
                </a:solidFill>
                <a:latin typeface="微软雅黑" panose="020B0503020204020204" pitchFamily="34" charset="-122"/>
                <a:ea typeface="微软雅黑" panose="020B0503020204020204" pitchFamily="34" charset="-122"/>
              </a:rPr>
              <a:t>Mousika</a:t>
            </a:r>
            <a:r>
              <a:rPr lang="en-US" altLang="zh-CN" sz="2800" dirty="0">
                <a:solidFill>
                  <a:srgbClr val="000000"/>
                </a:solidFill>
                <a:latin typeface="微软雅黑" panose="020B0503020204020204" pitchFamily="34" charset="-122"/>
                <a:ea typeface="微软雅黑" panose="020B0503020204020204" pitchFamily="34" charset="-122"/>
              </a:rPr>
              <a:t> Mini Car </a:t>
            </a:r>
            <a:r>
              <a:rPr lang="zh-CN" altLang="en-US" sz="2800" dirty="0">
                <a:solidFill>
                  <a:srgbClr val="000000"/>
                </a:solidFill>
                <a:latin typeface="微软雅黑" panose="020B0503020204020204" pitchFamily="34" charset="-122"/>
                <a:ea typeface="微软雅黑" panose="020B0503020204020204" pitchFamily="34" charset="-122"/>
              </a:rPr>
              <a:t>采用可快速拆卸式模组设计，核心主控器与动力驱动部分分离，采用总线数字信号驱动动力模组，并且拥有激光雷达 ，景深传感器，相机模组等扩展模块</a:t>
            </a:r>
            <a:r>
              <a:rPr lang="zh-CN" altLang="en-US" sz="2800" dirty="0">
                <a:latin typeface="微软雅黑" panose="020B0503020204020204" pitchFamily="34" charset="-122"/>
                <a:ea typeface="微软雅黑" panose="020B0503020204020204" pitchFamily="34" charset="-122"/>
              </a:rPr>
              <a:t>。</a:t>
            </a:r>
            <a:endParaRPr lang="zh-CN" altLang="en-US" sz="2800" dirty="0"/>
          </a:p>
        </p:txBody>
      </p:sp>
      <p:sp>
        <p:nvSpPr>
          <p:cNvPr id="5" name="object 3"/>
          <p:cNvSpPr txBox="1"/>
          <p:nvPr/>
        </p:nvSpPr>
        <p:spPr>
          <a:xfrm>
            <a:off x="479376" y="1269079"/>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框架</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
          <p:cNvSpPr/>
          <p:nvPr/>
        </p:nvSpPr>
        <p:spPr>
          <a:xfrm>
            <a:off x="0" y="0"/>
            <a:ext cx="12192000" cy="6857999"/>
          </a:xfrm>
          <a:prstGeom prst="rect">
            <a:avLst/>
          </a:prstGeom>
          <a:blipFill>
            <a:blip r:embed="rId1" cstate="print"/>
            <a:srcRect/>
            <a:stretch>
              <a:fillRect t="-1" b="-6271"/>
            </a:stretch>
          </a:blipFill>
        </p:spPr>
        <p:txBody>
          <a:bodyPr wrap="square" lIns="0" tIns="0" rIns="0" bIns="0" rtlCol="0">
            <a:spAutoFit/>
          </a:bodyPr>
          <a:lstStyle/>
          <a:p/>
        </p:txBody>
      </p:sp>
      <p:grpSp>
        <p:nvGrpSpPr>
          <p:cNvPr id="10" name="组合 9"/>
          <p:cNvGrpSpPr/>
          <p:nvPr/>
        </p:nvGrpSpPr>
        <p:grpSpPr>
          <a:xfrm>
            <a:off x="6394597" y="3524839"/>
            <a:ext cx="3024336" cy="2933409"/>
            <a:chOff x="6312024" y="3356992"/>
            <a:chExt cx="3024336" cy="2933409"/>
          </a:xfrm>
        </p:grpSpPr>
        <p:sp>
          <p:nvSpPr>
            <p:cNvPr id="8" name="椭圆 7"/>
            <p:cNvSpPr/>
            <p:nvPr/>
          </p:nvSpPr>
          <p:spPr>
            <a:xfrm>
              <a:off x="6312024" y="3356992"/>
              <a:ext cx="2736304" cy="2304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392144" y="5890291"/>
              <a:ext cx="1944216" cy="400110"/>
            </a:xfrm>
            <a:prstGeom prst="rect">
              <a:avLst/>
            </a:prstGeom>
          </p:spPr>
          <p:txBody>
            <a:bodyPr wrap="square">
              <a:spAutoFit/>
            </a:bodyPr>
            <a:lstStyle/>
            <a:p>
              <a:r>
                <a:rPr lang="en-US" altLang="zh-CN" sz="2000" dirty="0">
                  <a:solidFill>
                    <a:srgbClr val="FF0000"/>
                  </a:solidFill>
                  <a:latin typeface="微软雅黑" panose="020B0503020204020204" pitchFamily="34" charset="-122"/>
                  <a:ea typeface="微软雅黑" panose="020B0503020204020204" pitchFamily="34" charset="-122"/>
                  <a:cs typeface="LOSEGO+SimHei" panose="02010609060101010101"/>
                </a:rPr>
                <a:t>1.</a:t>
              </a:r>
              <a:r>
                <a:rPr lang="zh-CN" altLang="en-US" sz="2000" dirty="0">
                  <a:solidFill>
                    <a:srgbClr val="FF0000"/>
                  </a:solidFill>
                  <a:latin typeface="微软雅黑" panose="020B0503020204020204" pitchFamily="34" charset="-122"/>
                  <a:ea typeface="微软雅黑" panose="020B0503020204020204" pitchFamily="34" charset="-122"/>
                  <a:cs typeface="LOSEGO+SimHei" panose="02010609060101010101"/>
                </a:rPr>
                <a:t>下碳纤维板</a:t>
              </a:r>
              <a:endParaRPr lang="zh-CN" altLang="en-US" sz="2000" dirty="0">
                <a:solidFill>
                  <a:srgbClr val="FF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703512" y="-284853"/>
            <a:ext cx="4800521" cy="3820358"/>
            <a:chOff x="6023992" y="2163419"/>
            <a:chExt cx="4800521" cy="3820358"/>
          </a:xfrm>
        </p:grpSpPr>
        <p:sp>
          <p:nvSpPr>
            <p:cNvPr id="12" name="椭圆 11"/>
            <p:cNvSpPr/>
            <p:nvPr/>
          </p:nvSpPr>
          <p:spPr>
            <a:xfrm rot="2390790">
              <a:off x="8136389" y="2163419"/>
              <a:ext cx="2688124" cy="3820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023992" y="4653136"/>
              <a:ext cx="1944216" cy="400110"/>
            </a:xfrm>
            <a:prstGeom prst="rect">
              <a:avLst/>
            </a:prstGeom>
          </p:spPr>
          <p:txBody>
            <a:bodyPr wrap="square">
              <a:spAutoFit/>
            </a:bodyPr>
            <a:lstStyle/>
            <a:p>
              <a:r>
                <a:rPr lang="en-US" altLang="zh-CN" sz="2000" dirty="0">
                  <a:solidFill>
                    <a:srgbClr val="FF0000"/>
                  </a:solidFill>
                  <a:latin typeface="微软雅黑" panose="020B0503020204020204" pitchFamily="34" charset="-122"/>
                  <a:ea typeface="微软雅黑" panose="020B0503020204020204" pitchFamily="34" charset="-122"/>
                  <a:cs typeface="LOSEGO+SimHei" panose="02010609060101010101"/>
                </a:rPr>
                <a:t>2.</a:t>
              </a:r>
              <a:r>
                <a:rPr lang="zh-CN" altLang="en-US" sz="2000" dirty="0">
                  <a:solidFill>
                    <a:srgbClr val="FF0000"/>
                  </a:solidFill>
                  <a:latin typeface="微软雅黑" panose="020B0503020204020204" pitchFamily="34" charset="-122"/>
                  <a:ea typeface="微软雅黑" panose="020B0503020204020204" pitchFamily="34" charset="-122"/>
                  <a:cs typeface="LOSEGO+SimHei" panose="02010609060101010101"/>
                </a:rPr>
                <a:t>上碳纤维板</a:t>
              </a:r>
              <a:endParaRPr lang="zh-CN" altLang="en-US" sz="2000" dirty="0">
                <a:solidFill>
                  <a:srgbClr val="FF0000"/>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622118" y="3861048"/>
            <a:ext cx="2665570" cy="1728192"/>
            <a:chOff x="3850278" y="3561679"/>
            <a:chExt cx="4833252" cy="2728722"/>
          </a:xfrm>
        </p:grpSpPr>
        <p:sp>
          <p:nvSpPr>
            <p:cNvPr id="16" name="椭圆 15"/>
            <p:cNvSpPr/>
            <p:nvPr/>
          </p:nvSpPr>
          <p:spPr>
            <a:xfrm>
              <a:off x="6463908" y="3561679"/>
              <a:ext cx="2219622" cy="20995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850278" y="5661248"/>
              <a:ext cx="3135895" cy="629153"/>
            </a:xfrm>
            <a:prstGeom prst="rect">
              <a:avLst/>
            </a:prstGeom>
          </p:spPr>
          <p:txBody>
            <a:bodyPr wrap="square">
              <a:spAutoFit/>
            </a:bodyPr>
            <a:lstStyle/>
            <a:p>
              <a:r>
                <a:rPr lang="en-US" altLang="zh-CN" sz="2000" dirty="0">
                  <a:solidFill>
                    <a:srgbClr val="FF0000"/>
                  </a:solidFill>
                  <a:latin typeface="微软雅黑" panose="020B0503020204020204" pitchFamily="34" charset="-122"/>
                  <a:ea typeface="微软雅黑" panose="020B0503020204020204" pitchFamily="34" charset="-122"/>
                  <a:cs typeface="LOSEGO+SimHei" panose="02010609060101010101"/>
                </a:rPr>
                <a:t>3.</a:t>
              </a:r>
              <a:r>
                <a:rPr lang="zh-CN" altLang="en-US" sz="2000" dirty="0">
                  <a:solidFill>
                    <a:srgbClr val="FF0000"/>
                  </a:solidFill>
                  <a:latin typeface="微软雅黑" panose="020B0503020204020204" pitchFamily="34" charset="-122"/>
                  <a:ea typeface="微软雅黑" panose="020B0503020204020204" pitchFamily="34" charset="-122"/>
                  <a:cs typeface="LOSEGO+SimHei" panose="02010609060101010101"/>
                </a:rPr>
                <a:t>电机支架</a:t>
              </a:r>
              <a:endParaRPr lang="zh-CN" altLang="en-US" sz="2000" dirty="0">
                <a:solidFill>
                  <a:srgbClr val="FF000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793019" y="3708265"/>
            <a:ext cx="2547751" cy="1880975"/>
            <a:chOff x="6504286" y="3690647"/>
            <a:chExt cx="4619621" cy="2969958"/>
          </a:xfrm>
        </p:grpSpPr>
        <p:sp>
          <p:nvSpPr>
            <p:cNvPr id="19" name="椭圆 18"/>
            <p:cNvSpPr/>
            <p:nvPr/>
          </p:nvSpPr>
          <p:spPr>
            <a:xfrm>
              <a:off x="6504286" y="3690647"/>
              <a:ext cx="2219622" cy="20995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988011" y="6028853"/>
              <a:ext cx="3135896" cy="631752"/>
            </a:xfrm>
            <a:prstGeom prst="rect">
              <a:avLst/>
            </a:prstGeom>
          </p:spPr>
          <p:txBody>
            <a:bodyPr wrap="square">
              <a:spAutoFit/>
            </a:bodyPr>
            <a:lstStyle/>
            <a:p>
              <a:r>
                <a:rPr lang="en-US" altLang="zh-CN" sz="2000" dirty="0">
                  <a:solidFill>
                    <a:srgbClr val="FF0000"/>
                  </a:solidFill>
                  <a:latin typeface="微软雅黑" panose="020B0503020204020204" pitchFamily="34" charset="-122"/>
                  <a:ea typeface="微软雅黑" panose="020B0503020204020204" pitchFamily="34" charset="-122"/>
                  <a:cs typeface="LOSEGO+SimHei" panose="02010609060101010101"/>
                </a:rPr>
                <a:t>4.</a:t>
              </a:r>
              <a:r>
                <a:rPr lang="zh-CN" altLang="en-US" sz="2000" dirty="0">
                  <a:solidFill>
                    <a:srgbClr val="FF0000"/>
                  </a:solidFill>
                  <a:latin typeface="微软雅黑" panose="020B0503020204020204" pitchFamily="34" charset="-122"/>
                  <a:ea typeface="微软雅黑" panose="020B0503020204020204" pitchFamily="34" charset="-122"/>
                  <a:cs typeface="LOSEGO+SimHei" panose="02010609060101010101"/>
                </a:rPr>
                <a:t>摄像头支架</a:t>
              </a:r>
              <a:endParaRPr lang="zh-CN" altLang="en-US" sz="2000" dirty="0">
                <a:solidFill>
                  <a:srgbClr val="FF0000"/>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1000" y="1225689"/>
            <a:ext cx="10755560" cy="5632311"/>
          </a:xfrm>
          <a:prstGeom prst="rect">
            <a:avLst/>
          </a:prstGeom>
        </p:spPr>
        <p:txBody>
          <a:bodyPr wrap="square">
            <a:spAutoFit/>
          </a:bodyPr>
          <a:lstStyle/>
          <a:p>
            <a:pPr>
              <a:lnSpc>
                <a:spcPct val="150000"/>
              </a:lnSpc>
            </a:pPr>
            <a:r>
              <a:rPr lang="en-US" altLang="zh-CN" sz="2400" b="1" dirty="0">
                <a:solidFill>
                  <a:srgbClr val="333333"/>
                </a:solidFill>
                <a:latin typeface="微软雅黑" panose="020B0503020204020204" pitchFamily="34" charset="-122"/>
                <a:ea typeface="微软雅黑" panose="020B0503020204020204" pitchFamily="34" charset="-122"/>
              </a:rPr>
              <a:t>1</a:t>
            </a:r>
            <a:r>
              <a:rPr lang="zh-CN" altLang="en-US" sz="2400" b="1" dirty="0">
                <a:solidFill>
                  <a:srgbClr val="333333"/>
                </a:solidFill>
                <a:latin typeface="微软雅黑" panose="020B0503020204020204" pitchFamily="34" charset="-122"/>
                <a:ea typeface="微软雅黑" panose="020B0503020204020204" pitchFamily="34" charset="-122"/>
              </a:rPr>
              <a:t>、高强高效</a:t>
            </a:r>
            <a:endParaRPr lang="zh-CN" altLang="en-US" sz="2400" dirty="0">
              <a:solidFill>
                <a:srgbClr val="333333"/>
              </a:solidFill>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抗拉强度是普通钢材的数倍以上，弹性模量优于钢材，具有优异的抗蠕变性能，耐腐蚀性和抗震性。</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、重量轻、柔韧性好</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碳纤维板强度高、质量仅为钢的</a:t>
            </a:r>
            <a:r>
              <a:rPr lang="en-US" altLang="zh-CN" sz="2400" dirty="0">
                <a:latin typeface="微软雅黑" panose="020B0503020204020204" pitchFamily="34" charset="-122"/>
                <a:ea typeface="微软雅黑" panose="020B0503020204020204" pitchFamily="34" charset="-122"/>
              </a:rPr>
              <a:t>1/5</a:t>
            </a:r>
            <a:r>
              <a:rPr lang="zh-CN" altLang="en-US" sz="2400" dirty="0">
                <a:latin typeface="微软雅黑" panose="020B0503020204020204" pitchFamily="34" charset="-122"/>
                <a:ea typeface="微软雅黑" panose="020B0503020204020204" pitchFamily="34" charset="-122"/>
              </a:rPr>
              <a:t>，有较高的韧性，可以盘卷，能以较大长度供应而无须搭接。</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、施工便捷，施工质量易保证</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材料不用预加工，工序方便，板材允许交叉。</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en-US" altLang="zh-CN" sz="2400" b="1" dirty="0">
                <a:latin typeface="微软雅黑" panose="020B0503020204020204" pitchFamily="34" charset="-122"/>
                <a:ea typeface="微软雅黑" panose="020B0503020204020204" pitchFamily="34" charset="-122"/>
              </a:rPr>
              <a:t>4</a:t>
            </a:r>
            <a:r>
              <a:rPr lang="zh-CN" altLang="en-US" sz="2400" b="1" dirty="0">
                <a:latin typeface="微软雅黑" panose="020B0503020204020204" pitchFamily="34" charset="-122"/>
                <a:ea typeface="微软雅黑" panose="020B0503020204020204" pitchFamily="34" charset="-122"/>
              </a:rPr>
              <a:t>、良好的耐久性和耐腐蚀性</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耐酸、碱、盐及大气环境的腐蚀，不须定期维护。</a:t>
            </a:r>
            <a:endParaRPr lang="zh-CN" altLang="en-US" sz="2400" b="0" i="0" dirty="0">
              <a:effectLst/>
              <a:latin typeface="微软雅黑" panose="020B0503020204020204" pitchFamily="34" charset="-122"/>
              <a:ea typeface="微软雅黑" panose="020B0503020204020204" pitchFamily="34" charset="-122"/>
            </a:endParaRPr>
          </a:p>
        </p:txBody>
      </p:sp>
      <p:sp>
        <p:nvSpPr>
          <p:cNvPr id="4" name="object 3"/>
          <p:cNvSpPr txBox="1"/>
          <p:nvPr/>
        </p:nvSpPr>
        <p:spPr>
          <a:xfrm>
            <a:off x="381000" y="908720"/>
            <a:ext cx="4778896" cy="4744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框架</a:t>
            </a:r>
            <a:r>
              <a:rPr lang="en-US" altLang="zh-CN" sz="3000" spc="-14" dirty="0">
                <a:latin typeface="微软雅黑" panose="020B0503020204020204" pitchFamily="34" charset="-122"/>
                <a:ea typeface="微软雅黑" panose="020B0503020204020204" pitchFamily="34" charset="-122"/>
                <a:cs typeface="LOSEGO+SimHei" panose="02010609060101010101"/>
              </a:rPr>
              <a:t>——</a:t>
            </a:r>
            <a:r>
              <a:rPr lang="zh-CN" altLang="en-US" sz="3000" spc="-14" dirty="0">
                <a:latin typeface="微软雅黑" panose="020B0503020204020204" pitchFamily="34" charset="-122"/>
                <a:ea typeface="微软雅黑" panose="020B0503020204020204" pitchFamily="34" charset="-122"/>
                <a:cs typeface="LOSEGO+SimHei" panose="02010609060101010101"/>
              </a:rPr>
              <a:t>碳纤维板</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381000" y="908720"/>
            <a:ext cx="4778896" cy="4744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框架</a:t>
            </a:r>
            <a:r>
              <a:rPr lang="en-US" altLang="zh-CN" sz="3000" spc="-14" dirty="0">
                <a:latin typeface="微软雅黑" panose="020B0503020204020204" pitchFamily="34" charset="-122"/>
                <a:ea typeface="微软雅黑" panose="020B0503020204020204" pitchFamily="34" charset="-122"/>
                <a:cs typeface="LOSEGO+SimHei" panose="02010609060101010101"/>
              </a:rPr>
              <a:t>——</a:t>
            </a:r>
            <a:r>
              <a:rPr lang="zh-CN" altLang="en-US" sz="3000" spc="-14" dirty="0">
                <a:latin typeface="微软雅黑" panose="020B0503020204020204" pitchFamily="34" charset="-122"/>
                <a:ea typeface="微软雅黑" panose="020B0503020204020204" pitchFamily="34" charset="-122"/>
                <a:cs typeface="LOSEGO+SimHei" panose="02010609060101010101"/>
              </a:rPr>
              <a:t>碳纤维板</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2" name="矩形 1"/>
          <p:cNvSpPr/>
          <p:nvPr/>
        </p:nvSpPr>
        <p:spPr>
          <a:xfrm>
            <a:off x="767408" y="1916832"/>
            <a:ext cx="7920880" cy="2862322"/>
          </a:xfrm>
          <a:prstGeom prst="rect">
            <a:avLst/>
          </a:prstGeom>
        </p:spPr>
        <p:txBody>
          <a:bodyPr wrap="square">
            <a:spAutoFit/>
          </a:bodyPr>
          <a:lstStyle/>
          <a:p>
            <a:pPr>
              <a:lnSpc>
                <a:spcPct val="150000"/>
              </a:lnSpc>
            </a:pPr>
            <a:r>
              <a:rPr lang="zh-CN" altLang="en-US" sz="2400" dirty="0">
                <a:solidFill>
                  <a:srgbClr val="191919"/>
                </a:solidFill>
                <a:latin typeface="微软雅黑" panose="020B0503020204020204" pitchFamily="34" charset="-122"/>
                <a:ea typeface="微软雅黑" panose="020B0503020204020204" pitchFamily="34" charset="-122"/>
              </a:rPr>
              <a:t>碳纤维板材料的主要用途：</a:t>
            </a:r>
            <a:endParaRPr lang="en-US" altLang="zh-CN" sz="2400" dirty="0">
              <a:solidFill>
                <a:srgbClr val="191919"/>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191919"/>
                </a:solidFill>
                <a:latin typeface="微软雅黑" panose="020B0503020204020204" pitchFamily="34" charset="-122"/>
                <a:ea typeface="微软雅黑" panose="020B0503020204020204" pitchFamily="34" charset="-122"/>
              </a:rPr>
              <a:t>1. </a:t>
            </a:r>
            <a:r>
              <a:rPr lang="zh-CN" altLang="en-US" sz="2400" dirty="0">
                <a:solidFill>
                  <a:srgbClr val="191919"/>
                </a:solidFill>
                <a:latin typeface="微软雅黑" panose="020B0503020204020204" pitchFamily="34" charset="-122"/>
                <a:ea typeface="微软雅黑" panose="020B0503020204020204" pitchFamily="34" charset="-122"/>
              </a:rPr>
              <a:t>无人机中心板</a:t>
            </a:r>
            <a:endParaRPr lang="en-US" altLang="zh-CN" sz="2400" dirty="0">
              <a:solidFill>
                <a:srgbClr val="191919"/>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191919"/>
                </a:solidFill>
                <a:latin typeface="微软雅黑" panose="020B0503020204020204" pitchFamily="34" charset="-122"/>
                <a:ea typeface="微软雅黑" panose="020B0503020204020204" pitchFamily="34" charset="-122"/>
              </a:rPr>
              <a:t>2. </a:t>
            </a:r>
            <a:r>
              <a:rPr lang="zh-CN" altLang="en-US" sz="2400" dirty="0">
                <a:solidFill>
                  <a:srgbClr val="191919"/>
                </a:solidFill>
                <a:latin typeface="微软雅黑" panose="020B0503020204020204" pitchFamily="34" charset="-122"/>
                <a:ea typeface="微软雅黑" panose="020B0503020204020204" pitchFamily="34" charset="-122"/>
              </a:rPr>
              <a:t>方舱门板</a:t>
            </a:r>
            <a:endParaRPr lang="en-US" altLang="zh-CN" sz="2400" dirty="0">
              <a:solidFill>
                <a:srgbClr val="191919"/>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191919"/>
                </a:solidFill>
                <a:latin typeface="微软雅黑" panose="020B0503020204020204" pitchFamily="34" charset="-122"/>
                <a:ea typeface="微软雅黑" panose="020B0503020204020204" pitchFamily="34" charset="-122"/>
              </a:rPr>
              <a:t>3. </a:t>
            </a:r>
            <a:r>
              <a:rPr lang="zh-CN" altLang="en-US" sz="2400" dirty="0">
                <a:solidFill>
                  <a:srgbClr val="191919"/>
                </a:solidFill>
                <a:latin typeface="微软雅黑" panose="020B0503020204020204" pitchFamily="34" charset="-122"/>
                <a:ea typeface="微软雅黑" panose="020B0503020204020204" pitchFamily="34" charset="-122"/>
              </a:rPr>
              <a:t>医疗床板</a:t>
            </a:r>
            <a:endParaRPr lang="en-US" altLang="zh-CN" sz="2400" dirty="0">
              <a:solidFill>
                <a:srgbClr val="191919"/>
              </a:solidFill>
              <a:latin typeface="微软雅黑" panose="020B0503020204020204" pitchFamily="34" charset="-122"/>
              <a:ea typeface="微软雅黑" panose="020B0503020204020204" pitchFamily="34" charset="-122"/>
            </a:endParaRPr>
          </a:p>
          <a:p>
            <a:pPr>
              <a:lnSpc>
                <a:spcPct val="150000"/>
              </a:lnSpc>
            </a:pPr>
            <a:r>
              <a:rPr lang="en-US" altLang="zh-CN" sz="2400" dirty="0">
                <a:solidFill>
                  <a:srgbClr val="191919"/>
                </a:solidFill>
                <a:latin typeface="微软雅黑" panose="020B0503020204020204" pitchFamily="34" charset="-122"/>
                <a:ea typeface="微软雅黑" panose="020B0503020204020204" pitchFamily="34" charset="-122"/>
              </a:rPr>
              <a:t>4. </a:t>
            </a:r>
            <a:r>
              <a:rPr lang="zh-CN" altLang="en-US" sz="2400" dirty="0">
                <a:solidFill>
                  <a:srgbClr val="191919"/>
                </a:solidFill>
                <a:latin typeface="微软雅黑" panose="020B0503020204020204" pitchFamily="34" charset="-122"/>
                <a:ea typeface="微软雅黑" panose="020B0503020204020204" pitchFamily="34" charset="-122"/>
              </a:rPr>
              <a:t>建筑补强板</a:t>
            </a:r>
            <a:endParaRPr lang="zh-CN" altLang="en-US" sz="2400" dirty="0">
              <a:solidFill>
                <a:srgbClr val="191919"/>
              </a:solidFill>
              <a:latin typeface="微软雅黑" panose="020B0503020204020204" pitchFamily="34" charset="-122"/>
              <a:ea typeface="微软雅黑" panose="020B0503020204020204" pitchFamily="34" charset="-122"/>
            </a:endParaRPr>
          </a:p>
        </p:txBody>
      </p:sp>
      <p:pic>
        <p:nvPicPr>
          <p:cNvPr id="1026" name="Picture 2" descr="previe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49046" y="1923983"/>
            <a:ext cx="2927691" cy="19517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ic4.zhimg.com/80/v2-b0da98b39865c4ff9096f110c52bdfaf_72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869" y="1942971"/>
            <a:ext cx="2899209" cy="1932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ic1.zhimg.com/80/v2-71537a24d2bbab77e02aee7eb9060bdc_72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64" y="4365104"/>
            <a:ext cx="3204873" cy="2136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ic2.zhimg.com/80/v2-ec001a25e6d8f11bbdf2879546640f89_72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787" y="4365104"/>
            <a:ext cx="2893291" cy="2136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381000" y="908720"/>
            <a:ext cx="4778896" cy="4744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框架</a:t>
            </a:r>
            <a:r>
              <a:rPr lang="en-US" altLang="zh-CN" sz="3000" spc="-14" dirty="0">
                <a:latin typeface="微软雅黑" panose="020B0503020204020204" pitchFamily="34" charset="-122"/>
                <a:ea typeface="微软雅黑" panose="020B0503020204020204" pitchFamily="34" charset="-122"/>
                <a:cs typeface="LOSEGO+SimHei" panose="02010609060101010101"/>
              </a:rPr>
              <a:t>——</a:t>
            </a:r>
            <a:r>
              <a:rPr lang="zh-CN" altLang="en-US" sz="3000" spc="-14" dirty="0">
                <a:latin typeface="微软雅黑" panose="020B0503020204020204" pitchFamily="34" charset="-122"/>
                <a:ea typeface="微软雅黑" panose="020B0503020204020204" pitchFamily="34" charset="-122"/>
                <a:cs typeface="LOSEGO+SimHei" panose="02010609060101010101"/>
              </a:rPr>
              <a:t>碳纤维板</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pic>
        <p:nvPicPr>
          <p:cNvPr id="2050" name="Picture 2" descr="https://bkimg.cdn.bcebos.com/pic/63d9f2d3572c11df0443fba0692762d0f603c2a7?x-bce-process=image/watermark,image_d2F0ZXIvYmFpa2U4MA==,g_7,xp_5,yp_5/format,f_aut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392" y="2060848"/>
            <a:ext cx="3937620" cy="26250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15.baidu.com/it/u=3143060888,1284768867&amp;fm=224&amp;app=112&amp;f=JPEG?w=500&amp;h=500&amp;s=4F122C8D0C7783E90E8565AC0300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16288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框架</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 </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主控模块</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摄像头</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连线</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电源</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调试</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51384" y="2034364"/>
            <a:ext cx="6336704" cy="4401205"/>
          </a:xfrm>
          <a:prstGeom prst="rect">
            <a:avLst/>
          </a:prstGeom>
        </p:spPr>
        <p:txBody>
          <a:bodyPr wrap="square">
            <a:spAutoFit/>
          </a:bodyPr>
          <a:lstStyle/>
          <a:p>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1. </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法拉第</a:t>
            </a:r>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hlinkClick r:id="rId1"/>
              </a:rPr>
              <a:t>直流电机</a:t>
            </a:r>
            <a:endParaRPr lang="en-US" altLang="zh-CN" sz="20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rPr>
              <a:t>能将直流电能转换成机械能（直流电动机）或将机械能转换成直流电能（直流发电机）的旋转电机。</a:t>
            </a:r>
            <a:endParaRPr lang="zh-CN" altLang="en-US" sz="24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sz="24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rPr>
              <a:t>曾今的主流。拥有控制装置简单、成本较低等特点，但是机械结构复杂，同时制约了它的过载能力和电机转速。</a:t>
            </a:r>
            <a:endParaRPr lang="zh-CN" altLang="en-US" sz="2400" dirty="0">
              <a:solidFill>
                <a:srgbClr val="12121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object 3"/>
          <p:cNvSpPr txBox="1"/>
          <p:nvPr/>
        </p:nvSpPr>
        <p:spPr>
          <a:xfrm>
            <a:off x="551384" y="1100692"/>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驱动电机</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12"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pic>
        <p:nvPicPr>
          <p:cNvPr id="1026" name="Picture 2" descr="https://bkimg.cdn.bcebos.com/pic/810a19d8bc3eb135c45e354ca61ea8d3fc1f44a8?x-bce-process=image/watermark,image_d2F0ZXIvYmFpa2U5Mg==,g_7,xp_5,yp_5/format,f_auto"/>
          <p:cNvPicPr>
            <a:picLocks noChangeAspect="1" noChangeArrowheads="1"/>
          </p:cNvPicPr>
          <p:nvPr/>
        </p:nvPicPr>
        <p:blipFill rotWithShape="1">
          <a:blip r:embed="rId2">
            <a:extLst>
              <a:ext uri="{28A0092B-C50C-407E-A947-70E740481C1C}">
                <a14:useLocalDpi xmlns:a14="http://schemas.microsoft.com/office/drawing/2010/main" val="0"/>
              </a:ext>
            </a:extLst>
          </a:blip>
          <a:srcRect l="4973" t="11269" r="3786" b="11267"/>
          <a:stretch>
            <a:fillRect/>
          </a:stretch>
        </p:blipFill>
        <p:spPr bwMode="auto">
          <a:xfrm>
            <a:off x="7392144" y="3140968"/>
            <a:ext cx="4329245" cy="303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pics3.baidu.com/feed/203fb80e7bec54e716e1df0958a114554fc26a33.jpeg?token=704c1d8beebbc058f6d0657d5fa34909&amp;s=19A8553262C066E047C518C70100E0E1"/>
          <p:cNvPicPr>
            <a:picLocks noChangeAspect="1" noChangeArrowheads="1"/>
          </p:cNvPicPr>
          <p:nvPr/>
        </p:nvPicPr>
        <p:blipFill rotWithShape="1">
          <a:blip r:embed="rId1">
            <a:extLst>
              <a:ext uri="{28A0092B-C50C-407E-A947-70E740481C1C}">
                <a14:useLocalDpi xmlns:a14="http://schemas.microsoft.com/office/drawing/2010/main" val="0"/>
              </a:ext>
            </a:extLst>
          </a:blip>
          <a:srcRect l="10943" r="11068"/>
          <a:stretch>
            <a:fillRect/>
          </a:stretch>
        </p:blipFill>
        <p:spPr bwMode="auto">
          <a:xfrm>
            <a:off x="7680176" y="2911527"/>
            <a:ext cx="4257851" cy="3765156"/>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p:cNvSpPr txBox="1"/>
          <p:nvPr/>
        </p:nvSpPr>
        <p:spPr>
          <a:xfrm>
            <a:off x="551384" y="1100692"/>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驱动电机</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6" name="矩形 5"/>
          <p:cNvSpPr/>
          <p:nvPr/>
        </p:nvSpPr>
        <p:spPr>
          <a:xfrm>
            <a:off x="551384" y="2034364"/>
            <a:ext cx="6336704" cy="2616101"/>
          </a:xfrm>
          <a:prstGeom prst="rect">
            <a:avLst/>
          </a:prstGeom>
        </p:spPr>
        <p:txBody>
          <a:bodyPr wrap="square">
            <a:spAutoFit/>
          </a:bodyPr>
          <a:lstStyle/>
          <a:p>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特斯拉</a:t>
            </a:r>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hlinkClick r:id="rId2"/>
              </a:rPr>
              <a:t>交流异步电动机</a:t>
            </a:r>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也叫感应电机，在电车中是最常用的电机之一。</a:t>
            </a:r>
            <a:endParaRPr lang="en-US" altLang="zh-CN"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与直流电机相比，原理复杂，但结构简单，耐用可靠，维修方便。</a:t>
            </a:r>
            <a:endPar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12224" y="1270351"/>
            <a:ext cx="3487316" cy="2324877"/>
          </a:xfrm>
          <a:prstGeom prst="rect">
            <a:avLst/>
          </a:prstGeom>
        </p:spPr>
      </p:pic>
      <p:sp>
        <p:nvSpPr>
          <p:cNvPr id="3" name="文本框 2"/>
          <p:cNvSpPr txBox="1"/>
          <p:nvPr/>
        </p:nvSpPr>
        <p:spPr>
          <a:xfrm>
            <a:off x="2639616" y="260648"/>
            <a:ext cx="1210588" cy="707886"/>
          </a:xfrm>
          <a:prstGeom prst="rect">
            <a:avLst/>
          </a:prstGeom>
          <a:noFill/>
        </p:spPr>
        <p:txBody>
          <a:bodyPr wrap="none" rtlCol="0">
            <a:spAutoFit/>
          </a:bodyPr>
          <a:lstStyle/>
          <a:p>
            <a:r>
              <a:rPr lang="zh-CN" altLang="en-US" sz="4000" dirty="0">
                <a:latin typeface="微软雅黑" panose="020B0503020204020204" pitchFamily="34" charset="-122"/>
                <a:ea typeface="微软雅黑" panose="020B0503020204020204" pitchFamily="34" charset="-122"/>
              </a:rPr>
              <a:t>常晨</a:t>
            </a:r>
            <a:endParaRPr lang="zh-CN" altLang="en-US" sz="40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403106" y="1069143"/>
            <a:ext cx="4070345" cy="1846659"/>
          </a:xfrm>
          <a:prstGeom prst="rect">
            <a:avLst/>
          </a:prstGeom>
          <a:noFill/>
        </p:spPr>
        <p:txBody>
          <a:bodyPr wrap="non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教育经历：</a:t>
            </a:r>
            <a:endParaRPr lang="en-US" altLang="zh-CN" sz="2400"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2013.08-2021.06 </a:t>
            </a:r>
            <a:r>
              <a:rPr lang="zh-CN" altLang="en-US" sz="2000" dirty="0">
                <a:latin typeface="微软雅黑" panose="020B0503020204020204" pitchFamily="34" charset="-122"/>
                <a:ea typeface="微软雅黑" panose="020B0503020204020204" pitchFamily="34" charset="-122"/>
              </a:rPr>
              <a:t>中国海洋大学</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本科：光电信息科学与工程</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硕士：计算机技术</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01104" y="3140968"/>
            <a:ext cx="4402167" cy="1384995"/>
          </a:xfrm>
          <a:prstGeom prst="rect">
            <a:avLst/>
          </a:prstGeom>
          <a:noFill/>
        </p:spPr>
        <p:txBody>
          <a:bodyPr wrap="non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工作经历：</a:t>
            </a:r>
            <a:endParaRPr lang="en-US" altLang="zh-CN" sz="2400" dirty="0">
              <a:solidFill>
                <a:srgbClr val="0070C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2021.08-</a:t>
            </a:r>
            <a:r>
              <a:rPr lang="zh-CN" altLang="en-US" sz="2000" dirty="0">
                <a:latin typeface="微软雅黑" panose="020B0503020204020204" pitchFamily="34" charset="-122"/>
                <a:ea typeface="微软雅黑" panose="020B0503020204020204" pitchFamily="34" charset="-122"/>
              </a:rPr>
              <a:t>今</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中国海洋大学</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创新教育实践中心 助理工程师</a:t>
            </a:r>
            <a:endParaRPr lang="zh-CN" altLang="en-US" sz="20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438532" y="4751129"/>
            <a:ext cx="11264622" cy="3139321"/>
          </a:xfrm>
          <a:prstGeom prst="rect">
            <a:avLst/>
          </a:prstGeom>
          <a:noFill/>
        </p:spPr>
        <p:txBody>
          <a:bodyPr wrap="non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工作目标：做好自己，成为让学生认可的好老师，尽己所能让学生感受学习的乐趣</a:t>
            </a:r>
            <a:endParaRPr lang="en-US" altLang="zh-CN" sz="2400" dirty="0">
              <a:solidFill>
                <a:srgbClr val="0070C0"/>
              </a:solidFill>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做好本职工作</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尽自己的能力帮助学生解决遇到的困难</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学习工作之余坚持锻炼，保证一个健康的身体</a:t>
            </a: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800100" lvl="1" indent="-342900">
              <a:lnSpc>
                <a:spcPct val="150000"/>
              </a:lnSpc>
              <a:buFont typeface="Arial" panose="020B0604020202020204" pitchFamily="34" charset="0"/>
              <a:buChar char="•"/>
            </a:pPr>
            <a:endParaRPr lang="zh-CN" altLang="en-US" sz="2000" dirty="0">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782556" y="3165874"/>
            <a:ext cx="3262432" cy="923330"/>
          </a:xfrm>
          <a:prstGeom prst="rect">
            <a:avLst/>
          </a:prstGeom>
          <a:noFill/>
        </p:spPr>
        <p:txBody>
          <a:bodyPr wrap="non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研究方向：</a:t>
            </a:r>
            <a:endParaRPr lang="zh-CN" altLang="en-US" sz="2400"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流媒体调度；网络流量分类</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s://pics7.baidu.com/feed/0df3d7ca7bcb0a461a7250e3b5fa79216a60af3c.jpeg?token=4c0d884934097581c76775a87c9004b6&amp;s=1AA070231C4052C24F8CE0CE010030E2"/>
          <p:cNvPicPr>
            <a:picLocks noChangeAspect="1" noChangeArrowheads="1"/>
          </p:cNvPicPr>
          <p:nvPr/>
        </p:nvPicPr>
        <p:blipFill rotWithShape="1">
          <a:blip r:embed="rId1">
            <a:extLst>
              <a:ext uri="{28A0092B-C50C-407E-A947-70E740481C1C}">
                <a14:useLocalDpi xmlns:a14="http://schemas.microsoft.com/office/drawing/2010/main" val="0"/>
              </a:ext>
            </a:extLst>
          </a:blip>
          <a:srcRect l="10965" t="6443" r="5396" b="7196"/>
          <a:stretch>
            <a:fillRect/>
          </a:stretch>
        </p:blipFill>
        <p:spPr bwMode="auto">
          <a:xfrm>
            <a:off x="7248128" y="2784461"/>
            <a:ext cx="4820512" cy="3732008"/>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p:cNvSpPr txBox="1"/>
          <p:nvPr/>
        </p:nvSpPr>
        <p:spPr>
          <a:xfrm>
            <a:off x="551384" y="1100692"/>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驱动电机</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6" name="矩形 5"/>
          <p:cNvSpPr/>
          <p:nvPr/>
        </p:nvSpPr>
        <p:spPr>
          <a:xfrm>
            <a:off x="551384" y="2034364"/>
            <a:ext cx="6336704" cy="4832092"/>
          </a:xfrm>
          <a:prstGeom prst="rect">
            <a:avLst/>
          </a:prstGeom>
        </p:spPr>
        <p:txBody>
          <a:bodyPr wrap="square">
            <a:spAutoFit/>
          </a:bodyPr>
          <a:lstStyle/>
          <a:p>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hlinkClick r:id="rId2"/>
              </a:rPr>
              <a:t>永磁同步电机</a:t>
            </a:r>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永磁同步电机可以分为突出式与内置式两种结构形式。突出式转子的磁路结构简单，制造成本低，但不能实现异步起动。内置式有助于提高电机本身的功率密度和过载能力，而且更易于实现弱磁扩速。控制系统更加简单，但受材料限制，成本较高。</a:t>
            </a:r>
            <a:endPar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endPar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https://pics5.baidu.com/feed/4a36acaf2edda3cc5cb26477e170b604203f92b6.jpeg?token=653d764f4be99709a61d8cc960f0f8b7&amp;s=955832D34C5716C24AA86912030070D6"/>
          <p:cNvPicPr>
            <a:picLocks noChangeAspect="1" noChangeArrowheads="1"/>
          </p:cNvPicPr>
          <p:nvPr/>
        </p:nvPicPr>
        <p:blipFill rotWithShape="1">
          <a:blip r:embed="rId1">
            <a:extLst>
              <a:ext uri="{28A0092B-C50C-407E-A947-70E740481C1C}">
                <a14:useLocalDpi xmlns:a14="http://schemas.microsoft.com/office/drawing/2010/main" val="0"/>
              </a:ext>
            </a:extLst>
          </a:blip>
          <a:srcRect l="19760" r="15980"/>
          <a:stretch>
            <a:fillRect/>
          </a:stretch>
        </p:blipFill>
        <p:spPr bwMode="auto">
          <a:xfrm>
            <a:off x="8256240" y="2780928"/>
            <a:ext cx="3433719" cy="3553463"/>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p:cNvSpPr txBox="1"/>
          <p:nvPr/>
        </p:nvSpPr>
        <p:spPr>
          <a:xfrm>
            <a:off x="551384" y="1100692"/>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驱动电机</a:t>
            </a:r>
            <a:endParaRPr sz="3000" spc="-14" dirty="0">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6" name="矩形 5"/>
          <p:cNvSpPr/>
          <p:nvPr/>
        </p:nvSpPr>
        <p:spPr>
          <a:xfrm>
            <a:off x="551384" y="2034364"/>
            <a:ext cx="6336704" cy="2616101"/>
          </a:xfrm>
          <a:prstGeom prst="rect">
            <a:avLst/>
          </a:prstGeom>
        </p:spPr>
        <p:txBody>
          <a:bodyPr wrap="square">
            <a:spAutoFit/>
          </a:bodyPr>
          <a:lstStyle/>
          <a:p>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未来的发展方向</a:t>
            </a:r>
            <a:r>
              <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hlinkClick r:id="rId2"/>
              </a:rPr>
              <a:t>开关磁阻电机</a:t>
            </a:r>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rPr>
              <a:t>结构简单，可靠性高、质量轻、成本低、效率高、易于维修等优点，但是转矩波动大、需要位置检测器，控制系统复杂。</a:t>
            </a:r>
            <a:endParaRPr lang="zh-CN" altLang="en-US" sz="2400" dirty="0">
              <a:solidFill>
                <a:srgbClr val="121212"/>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
          <p:cNvSpPr/>
          <p:nvPr/>
        </p:nvSpPr>
        <p:spPr>
          <a:xfrm>
            <a:off x="0" y="1"/>
            <a:ext cx="12192000" cy="6857999"/>
          </a:xfrm>
          <a:prstGeom prst="rect">
            <a:avLst/>
          </a:prstGeom>
          <a:blipFill>
            <a:blip r:embed="rId1" cstate="print"/>
            <a:stretch>
              <a:fillRect/>
            </a:stretch>
          </a:blipFill>
        </p:spPr>
        <p:txBody>
          <a:bodyPr wrap="square" lIns="0" tIns="0" rIns="0" bIns="0" rtlCol="0">
            <a:spAutoFit/>
          </a:bodyPr>
          <a:lstStyle/>
          <a:p/>
        </p:txBody>
      </p:sp>
      <p:sp>
        <p:nvSpPr>
          <p:cNvPr id="3" name="object 4"/>
          <p:cNvSpPr txBox="1"/>
          <p:nvPr/>
        </p:nvSpPr>
        <p:spPr>
          <a:xfrm>
            <a:off x="253898" y="976546"/>
            <a:ext cx="3124504" cy="346249"/>
          </a:xfrm>
          <a:prstGeom prst="rect">
            <a:avLst/>
          </a:prstGeom>
        </p:spPr>
        <p:txBody>
          <a:bodyPr vert="horz" wrap="square" lIns="0" tIns="0" rIns="0" bIns="0" rtlCol="0">
            <a:spAutoFit/>
          </a:bodyPr>
          <a:lstStyle/>
          <a:p>
            <a:pPr marL="0" marR="0">
              <a:lnSpc>
                <a:spcPts val="2680"/>
              </a:lnSpc>
              <a:spcBef>
                <a:spcPts val="0"/>
              </a:spcBef>
              <a:spcAft>
                <a:spcPts val="0"/>
              </a:spcAft>
            </a:pPr>
            <a:r>
              <a:rPr sz="2400" dirty="0">
                <a:solidFill>
                  <a:srgbClr val="808080"/>
                </a:solidFill>
                <a:latin typeface="微软雅黑" panose="020B0503020204020204" pitchFamily="34" charset="-122"/>
                <a:ea typeface="微软雅黑" panose="020B0503020204020204" pitchFamily="34" charset="-122"/>
                <a:cs typeface="WKMIAR+Arial" panose="020B0604020202020204"/>
              </a:rPr>
              <a:t>•</a:t>
            </a:r>
            <a:r>
              <a:rPr sz="2400" spc="362" dirty="0">
                <a:solidFill>
                  <a:srgbClr val="808080"/>
                </a:solidFill>
                <a:latin typeface="微软雅黑" panose="020B0503020204020204" pitchFamily="34" charset="-122"/>
                <a:ea typeface="微软雅黑" panose="020B0503020204020204" pitchFamily="34" charset="-122"/>
                <a:cs typeface="Times New Roman" panose="02020603050405020304"/>
              </a:rPr>
              <a:t> </a:t>
            </a:r>
            <a:r>
              <a:rPr sz="2400" dirty="0">
                <a:solidFill>
                  <a:srgbClr val="000000"/>
                </a:solidFill>
                <a:latin typeface="微软雅黑" panose="020B0503020204020204" pitchFamily="34" charset="-122"/>
                <a:ea typeface="微软雅黑" panose="020B0503020204020204" pitchFamily="34" charset="-122"/>
                <a:cs typeface="LOSEGO+SimHei" panose="02010609060101010101"/>
              </a:rPr>
              <a:t>电机种类：</a:t>
            </a:r>
            <a:r>
              <a:rPr sz="2400" dirty="0">
                <a:solidFill>
                  <a:srgbClr val="000000"/>
                </a:solidFill>
                <a:latin typeface="微软雅黑" panose="020B0503020204020204" pitchFamily="34" charset="-122"/>
                <a:ea typeface="微软雅黑" panose="020B0503020204020204" pitchFamily="34" charset="-122"/>
                <a:cs typeface="LOSEGO+SimHei" panose="02010609060101010101"/>
                <a:hlinkClick r:id="rId2"/>
              </a:rPr>
              <a:t>步进电机</a:t>
            </a:r>
            <a:endParaRPr sz="24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5"/>
          <p:cNvSpPr txBox="1"/>
          <p:nvPr/>
        </p:nvSpPr>
        <p:spPr>
          <a:xfrm>
            <a:off x="253898" y="2524550"/>
            <a:ext cx="6418166" cy="346249"/>
          </a:xfrm>
          <a:prstGeom prst="rect">
            <a:avLst/>
          </a:prstGeom>
        </p:spPr>
        <p:txBody>
          <a:bodyPr vert="horz" wrap="square" lIns="0" tIns="0" rIns="0" bIns="0" rtlCol="0">
            <a:spAutoFit/>
          </a:bodyPr>
          <a:lstStyle/>
          <a:p>
            <a:pPr marL="0" marR="0">
              <a:lnSpc>
                <a:spcPts val="2685"/>
              </a:lnSpc>
              <a:spcBef>
                <a:spcPts val="0"/>
              </a:spcBef>
              <a:spcAft>
                <a:spcPts val="0"/>
              </a:spcAft>
            </a:pP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电机型号：42HS34-1304A</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混合式步进电机</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object 9"/>
          <p:cNvSpPr txBox="1"/>
          <p:nvPr/>
        </p:nvSpPr>
        <p:spPr>
          <a:xfrm>
            <a:off x="7572756" y="4619116"/>
            <a:ext cx="271330" cy="237303"/>
          </a:xfrm>
          <a:prstGeom prst="rect">
            <a:avLst/>
          </a:prstGeom>
        </p:spPr>
        <p:txBody>
          <a:bodyPr vert="horz" wrap="square" lIns="0" tIns="0" rIns="0" bIns="0" rtlCol="0">
            <a:spAutoFit/>
          </a:bodyPr>
          <a:lstStyle/>
          <a:p>
            <a:pPr marL="0" marR="0">
              <a:lnSpc>
                <a:spcPts val="1570"/>
              </a:lnSpc>
              <a:spcBef>
                <a:spcPts val="0"/>
              </a:spcBef>
              <a:spcAft>
                <a:spcPts val="0"/>
              </a:spcAft>
            </a:pPr>
            <a:r>
              <a:rPr sz="1400" b="1" dirty="0">
                <a:solidFill>
                  <a:srgbClr val="FF0000"/>
                </a:solidFill>
                <a:latin typeface="JGMGPN+Arial Bold" panose="020B0704020202020204"/>
                <a:cs typeface="JGMGPN+Arial Bold" panose="020B0704020202020204"/>
              </a:rPr>
              <a:t>S</a:t>
            </a:r>
            <a:endParaRPr sz="1400" b="1" dirty="0">
              <a:solidFill>
                <a:srgbClr val="FF0000"/>
              </a:solidFill>
              <a:latin typeface="JGMGPN+Arial Bold" panose="020B0704020202020204"/>
              <a:cs typeface="JGMGPN+Arial Bold" panose="020B0704020202020204"/>
            </a:endParaRPr>
          </a:p>
        </p:txBody>
      </p:sp>
      <p:sp>
        <p:nvSpPr>
          <p:cNvPr id="9" name="object 10"/>
          <p:cNvSpPr txBox="1"/>
          <p:nvPr/>
        </p:nvSpPr>
        <p:spPr>
          <a:xfrm>
            <a:off x="8553958" y="4650739"/>
            <a:ext cx="271330" cy="237303"/>
          </a:xfrm>
          <a:prstGeom prst="rect">
            <a:avLst/>
          </a:prstGeom>
        </p:spPr>
        <p:txBody>
          <a:bodyPr vert="horz" wrap="square" lIns="0" tIns="0" rIns="0" bIns="0" rtlCol="0">
            <a:spAutoFit/>
          </a:bodyPr>
          <a:lstStyle/>
          <a:p>
            <a:pPr marL="0" marR="0">
              <a:lnSpc>
                <a:spcPts val="1570"/>
              </a:lnSpc>
              <a:spcBef>
                <a:spcPts val="0"/>
              </a:spcBef>
              <a:spcAft>
                <a:spcPts val="0"/>
              </a:spcAft>
            </a:pPr>
            <a:r>
              <a:rPr sz="1400" b="1" dirty="0">
                <a:solidFill>
                  <a:srgbClr val="FF0000"/>
                </a:solidFill>
                <a:latin typeface="JGMGPN+Arial Bold" panose="020B0704020202020204"/>
                <a:cs typeface="JGMGPN+Arial Bold" panose="020B0704020202020204"/>
              </a:rPr>
              <a:t>S</a:t>
            </a:r>
            <a:endParaRPr sz="1400" b="1" dirty="0">
              <a:solidFill>
                <a:srgbClr val="FF0000"/>
              </a:solidFill>
              <a:latin typeface="JGMGPN+Arial Bold" panose="020B0704020202020204"/>
              <a:cs typeface="JGMGPN+Arial Bold" panose="020B0704020202020204"/>
            </a:endParaRPr>
          </a:p>
        </p:txBody>
      </p:sp>
      <p:sp>
        <p:nvSpPr>
          <p:cNvPr id="10" name="object 11"/>
          <p:cNvSpPr txBox="1"/>
          <p:nvPr/>
        </p:nvSpPr>
        <p:spPr>
          <a:xfrm>
            <a:off x="8507222" y="4844922"/>
            <a:ext cx="281168" cy="237303"/>
          </a:xfrm>
          <a:prstGeom prst="rect">
            <a:avLst/>
          </a:prstGeom>
        </p:spPr>
        <p:txBody>
          <a:bodyPr vert="horz" wrap="square" lIns="0" tIns="0" rIns="0" bIns="0" rtlCol="0">
            <a:spAutoFit/>
          </a:bodyPr>
          <a:lstStyle/>
          <a:p>
            <a:pPr marL="0" marR="0">
              <a:lnSpc>
                <a:spcPts val="1570"/>
              </a:lnSpc>
              <a:spcBef>
                <a:spcPts val="0"/>
              </a:spcBef>
              <a:spcAft>
                <a:spcPts val="0"/>
              </a:spcAft>
            </a:pPr>
            <a:r>
              <a:rPr sz="1400" dirty="0">
                <a:solidFill>
                  <a:srgbClr val="FF0000"/>
                </a:solidFill>
                <a:latin typeface="PVKROR+Arial" panose="020B0604020202020204"/>
                <a:cs typeface="PVKROR+Arial" panose="020B0604020202020204"/>
              </a:rPr>
              <a:t>N</a:t>
            </a:r>
            <a:endParaRPr sz="1400" dirty="0">
              <a:solidFill>
                <a:srgbClr val="FF0000"/>
              </a:solidFill>
              <a:latin typeface="PVKROR+Arial" panose="020B0604020202020204"/>
              <a:cs typeface="PVKROR+Arial" panose="020B0604020202020204"/>
            </a:endParaRPr>
          </a:p>
        </p:txBody>
      </p:sp>
      <p:sp>
        <p:nvSpPr>
          <p:cNvPr id="11" name="object 12"/>
          <p:cNvSpPr txBox="1"/>
          <p:nvPr/>
        </p:nvSpPr>
        <p:spPr>
          <a:xfrm>
            <a:off x="7408418" y="5020817"/>
            <a:ext cx="281168" cy="237303"/>
          </a:xfrm>
          <a:prstGeom prst="rect">
            <a:avLst/>
          </a:prstGeom>
        </p:spPr>
        <p:txBody>
          <a:bodyPr vert="horz" wrap="square" lIns="0" tIns="0" rIns="0" bIns="0" rtlCol="0">
            <a:spAutoFit/>
          </a:bodyPr>
          <a:lstStyle/>
          <a:p>
            <a:pPr marL="0" marR="0">
              <a:lnSpc>
                <a:spcPts val="1570"/>
              </a:lnSpc>
              <a:spcBef>
                <a:spcPts val="0"/>
              </a:spcBef>
              <a:spcAft>
                <a:spcPts val="0"/>
              </a:spcAft>
            </a:pPr>
            <a:r>
              <a:rPr sz="1400" b="1" dirty="0">
                <a:solidFill>
                  <a:srgbClr val="FF0000"/>
                </a:solidFill>
                <a:latin typeface="JGMGPN+Arial Bold" panose="020B0704020202020204"/>
                <a:cs typeface="JGMGPN+Arial Bold" panose="020B0704020202020204"/>
              </a:rPr>
              <a:t>N</a:t>
            </a:r>
            <a:endParaRPr sz="1400" b="1" dirty="0">
              <a:solidFill>
                <a:srgbClr val="FF0000"/>
              </a:solidFill>
              <a:latin typeface="JGMGPN+Arial Bold" panose="020B0704020202020204"/>
              <a:cs typeface="JGMGPN+Arial Bold" panose="020B0704020202020204"/>
            </a:endParaRPr>
          </a:p>
        </p:txBody>
      </p:sp>
      <p:sp>
        <p:nvSpPr>
          <p:cNvPr id="12" name="object 13"/>
          <p:cNvSpPr txBox="1"/>
          <p:nvPr/>
        </p:nvSpPr>
        <p:spPr>
          <a:xfrm>
            <a:off x="7689586" y="5865700"/>
            <a:ext cx="1471376" cy="151132"/>
          </a:xfrm>
          <a:prstGeom prst="rect">
            <a:avLst/>
          </a:prstGeom>
        </p:spPr>
        <p:txBody>
          <a:bodyPr vert="horz" wrap="square" lIns="0" tIns="0" rIns="0" bIns="0" rtlCol="0">
            <a:spAutoFit/>
          </a:bodyPr>
          <a:lstStyle/>
          <a:p>
            <a:pPr marL="0" marR="0">
              <a:lnSpc>
                <a:spcPts val="995"/>
              </a:lnSpc>
              <a:spcBef>
                <a:spcPts val="0"/>
              </a:spcBef>
              <a:spcAft>
                <a:spcPts val="0"/>
              </a:spcAft>
            </a:pPr>
            <a:r>
              <a:rPr dirty="0">
                <a:solidFill>
                  <a:srgbClr val="444444"/>
                </a:solidFill>
                <a:latin typeface="微软雅黑" panose="020B0503020204020204" pitchFamily="34" charset="-122"/>
                <a:ea typeface="微软雅黑" panose="020B0503020204020204" pitchFamily="34" charset="-122"/>
                <a:cs typeface="LOSEGO+SimHei" panose="02010609060101010101"/>
              </a:rPr>
              <a:t>转子组件</a:t>
            </a:r>
            <a:endParaRPr dirty="0">
              <a:solidFill>
                <a:srgbClr val="444444"/>
              </a:solidFill>
              <a:latin typeface="微软雅黑" panose="020B0503020204020204" pitchFamily="34" charset="-122"/>
              <a:ea typeface="微软雅黑" panose="020B0503020204020204" pitchFamily="34" charset="-122"/>
              <a:cs typeface="LOSEGO+SimHei" panose="02010609060101010101"/>
            </a:endParaRPr>
          </a:p>
        </p:txBody>
      </p:sp>
      <p:sp>
        <p:nvSpPr>
          <p:cNvPr id="13" name="object 14"/>
          <p:cNvSpPr txBox="1"/>
          <p:nvPr/>
        </p:nvSpPr>
        <p:spPr>
          <a:xfrm>
            <a:off x="10373614" y="5732482"/>
            <a:ext cx="1339010" cy="151132"/>
          </a:xfrm>
          <a:prstGeom prst="rect">
            <a:avLst/>
          </a:prstGeom>
        </p:spPr>
        <p:txBody>
          <a:bodyPr vert="horz" wrap="square" lIns="0" tIns="0" rIns="0" bIns="0" rtlCol="0">
            <a:spAutoFit/>
          </a:bodyPr>
          <a:lstStyle/>
          <a:p>
            <a:pPr marL="0" marR="0">
              <a:lnSpc>
                <a:spcPts val="995"/>
              </a:lnSpc>
              <a:spcBef>
                <a:spcPts val="0"/>
              </a:spcBef>
              <a:spcAft>
                <a:spcPts val="0"/>
              </a:spcAft>
            </a:pPr>
            <a:r>
              <a:rPr dirty="0">
                <a:solidFill>
                  <a:srgbClr val="444444"/>
                </a:solidFill>
                <a:latin typeface="微软雅黑" panose="020B0503020204020204" pitchFamily="34" charset="-122"/>
                <a:ea typeface="微软雅黑" panose="020B0503020204020204" pitchFamily="34" charset="-122"/>
                <a:cs typeface="LOSEGO+SimHei" panose="02010609060101010101"/>
              </a:rPr>
              <a:t>定子组件</a:t>
            </a:r>
            <a:endParaRPr dirty="0">
              <a:solidFill>
                <a:srgbClr val="444444"/>
              </a:solidFill>
              <a:latin typeface="微软雅黑" panose="020B0503020204020204" pitchFamily="34" charset="-122"/>
              <a:ea typeface="微软雅黑" panose="020B0503020204020204" pitchFamily="34" charset="-122"/>
              <a:cs typeface="LOSEGO+SimHei" panose="02010609060101010101"/>
            </a:endParaRPr>
          </a:p>
        </p:txBody>
      </p:sp>
      <p:sp>
        <p:nvSpPr>
          <p:cNvPr id="17" name="矩形 16"/>
          <p:cNvSpPr/>
          <p:nvPr/>
        </p:nvSpPr>
        <p:spPr>
          <a:xfrm>
            <a:off x="216350" y="1524696"/>
            <a:ext cx="6455714" cy="707886"/>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步进电机是一种将电脉冲信号转换成相应角位移或线位移的电动机。</a:t>
            </a:r>
            <a:endParaRPr lang="zh-CN" altLang="en-US" sz="2000" dirty="0">
              <a:latin typeface="微软雅黑" panose="020B0503020204020204" pitchFamily="34" charset="-122"/>
              <a:ea typeface="微软雅黑" panose="020B0503020204020204" pitchFamily="34" charset="-122"/>
            </a:endParaRPr>
          </a:p>
        </p:txBody>
      </p:sp>
      <p:sp>
        <p:nvSpPr>
          <p:cNvPr id="5" name="矩形 4"/>
          <p:cNvSpPr/>
          <p:nvPr/>
        </p:nvSpPr>
        <p:spPr>
          <a:xfrm>
            <a:off x="3378402" y="3162767"/>
            <a:ext cx="3162052" cy="1938992"/>
          </a:xfrm>
          <a:prstGeom prst="rect">
            <a:avLst/>
          </a:prstGeom>
        </p:spPr>
        <p:txBody>
          <a:bodyPr wrap="square">
            <a:spAutoFit/>
          </a:bodyPr>
          <a:lstStyle/>
          <a:p>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电机模组使用 </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TYPE-C </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型接口进行连接，同时支持单线供电</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总线数据传输的模式与 </a:t>
            </a:r>
            <a:r>
              <a:rPr lang="en-US" altLang="zh-CN"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Mousika</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核心模</a:t>
            </a:r>
            <a:b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b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组进行通讯和接受控制。</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 </a:t>
            </a:r>
            <a:b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564828" y="3144124"/>
            <a:ext cx="1980029" cy="400110"/>
          </a:xfrm>
          <a:prstGeom prst="rect">
            <a:avLst/>
          </a:prstGeom>
        </p:spPr>
        <p:txBody>
          <a:bodyPr wrap="none">
            <a:spAutoFit/>
          </a:bodyPr>
          <a:lstStyle/>
          <a:p>
            <a:r>
              <a:rPr lang="zh-CN" altLang="en-US" sz="2000" dirty="0">
                <a:solidFill>
                  <a:srgbClr val="FF0000"/>
                </a:solidFill>
                <a:latin typeface="微软雅黑" panose="020B0503020204020204" pitchFamily="34" charset="-122"/>
                <a:ea typeface="微软雅黑" panose="020B0503020204020204" pitchFamily="34" charset="-122"/>
              </a:rPr>
              <a:t>感应电机的一种</a:t>
            </a:r>
            <a:endParaRPr lang="zh-CN" altLang="en-US" sz="2000" dirty="0">
              <a:solidFill>
                <a:srgbClr val="FF0000"/>
              </a:solidFill>
            </a:endParaRPr>
          </a:p>
        </p:txBody>
      </p:sp>
      <p:sp>
        <p:nvSpPr>
          <p:cNvPr id="1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18" name="object 3"/>
          <p:cNvSpPr txBox="1"/>
          <p:nvPr/>
        </p:nvSpPr>
        <p:spPr>
          <a:xfrm>
            <a:off x="4147538" y="330836"/>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4" dirty="0">
                <a:latin typeface="微软雅黑" panose="020B0503020204020204" pitchFamily="34" charset="-122"/>
                <a:ea typeface="微软雅黑" panose="020B0503020204020204" pitchFamily="34" charset="-122"/>
                <a:cs typeface="LOSEGO+SimHei" panose="02010609060101010101"/>
              </a:rPr>
              <a:t>步进电机</a:t>
            </a:r>
            <a:endParaRPr sz="3000" spc="-14" dirty="0">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02985" y="1402179"/>
            <a:ext cx="9237221" cy="692497"/>
          </a:xfrm>
          <a:prstGeom prst="rect">
            <a:avLst/>
          </a:prstGeom>
        </p:spPr>
        <p:txBody>
          <a:bodyPr vert="horz" wrap="square" lIns="0" tIns="0" rIns="0" bIns="0" rtlCol="0">
            <a:spAutoFit/>
          </a:bodyPr>
          <a:lstStyle/>
          <a:p>
            <a:pPr marL="0" marR="0">
              <a:lnSpc>
                <a:spcPts val="2680"/>
              </a:lnSpc>
              <a:spcBef>
                <a:spcPts val="0"/>
              </a:spcBef>
              <a:spcAft>
                <a:spcPts val="0"/>
              </a:spcAft>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小车</a:t>
            </a:r>
            <a:r>
              <a:rPr sz="2800" dirty="0">
                <a:solidFill>
                  <a:srgbClr val="000000"/>
                </a:solidFill>
                <a:latin typeface="微软雅黑" panose="020B0503020204020204" pitchFamily="34" charset="-122"/>
                <a:ea typeface="微软雅黑" panose="020B0503020204020204" pitchFamily="34" charset="-122"/>
                <a:cs typeface="LOSEGO+SimHei" panose="02010609060101010101"/>
              </a:rPr>
              <a:t>由</a:t>
            </a:r>
            <a:r>
              <a:rPr sz="2800" dirty="0">
                <a:solidFill>
                  <a:srgbClr val="000000"/>
                </a:solidFill>
                <a:latin typeface="微软雅黑" panose="020B0503020204020204" pitchFamily="34" charset="-122"/>
                <a:ea typeface="微软雅黑" panose="020B0503020204020204" pitchFamily="34" charset="-122"/>
                <a:cs typeface="PVKROR+Arial" panose="020B0604020202020204"/>
              </a:rPr>
              <a:t>4</a:t>
            </a:r>
            <a:r>
              <a:rPr sz="2800" dirty="0">
                <a:solidFill>
                  <a:srgbClr val="000000"/>
                </a:solidFill>
                <a:latin typeface="微软雅黑" panose="020B0503020204020204" pitchFamily="34" charset="-122"/>
                <a:ea typeface="微软雅黑" panose="020B0503020204020204" pitchFamily="34" charset="-122"/>
                <a:cs typeface="LOSEGO+SimHei" panose="02010609060101010101"/>
              </a:rPr>
              <a:t>个</a:t>
            </a:r>
            <a:r>
              <a:rPr sz="2800" dirty="0">
                <a:solidFill>
                  <a:srgbClr val="000000"/>
                </a:solidFill>
                <a:latin typeface="微软雅黑" panose="020B0503020204020204" pitchFamily="34" charset="-122"/>
                <a:ea typeface="微软雅黑" panose="020B0503020204020204" pitchFamily="34" charset="-122"/>
                <a:cs typeface="LOSEGO+SimHei" panose="02010609060101010101"/>
                <a:hlinkClick r:id="rId1"/>
              </a:rPr>
              <a:t>麦克纳姆轮</a:t>
            </a:r>
            <a:r>
              <a:rPr sz="2800" dirty="0">
                <a:solidFill>
                  <a:srgbClr val="000000"/>
                </a:solidFill>
                <a:latin typeface="微软雅黑" panose="020B0503020204020204" pitchFamily="34" charset="-122"/>
                <a:ea typeface="微软雅黑" panose="020B0503020204020204" pitchFamily="34" charset="-122"/>
                <a:cs typeface="LOSEGO+SimHei" panose="02010609060101010101"/>
              </a:rPr>
              <a:t>组成</a:t>
            </a:r>
            <a:endParaRPr 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0" marR="0">
              <a:lnSpc>
                <a:spcPts val="2680"/>
              </a:lnSpc>
              <a:spcBef>
                <a:spcPts val="0"/>
              </a:spcBef>
              <a:spcAft>
                <a:spcPts val="0"/>
              </a:spcAft>
            </a:pPr>
            <a:r>
              <a:rPr sz="2800" dirty="0" err="1">
                <a:solidFill>
                  <a:srgbClr val="000000"/>
                </a:solidFill>
                <a:latin typeface="微软雅黑" panose="020B0503020204020204" pitchFamily="34" charset="-122"/>
                <a:ea typeface="微软雅黑" panose="020B0503020204020204" pitchFamily="34" charset="-122"/>
                <a:cs typeface="LOSEGO+SimHei" panose="02010609060101010101"/>
              </a:rPr>
              <a:t>每个麦轮有独立的驱动模块</a:t>
            </a:r>
            <a:endParaRPr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pic>
        <p:nvPicPr>
          <p:cNvPr id="6" name="图片 5"/>
          <p:cNvPicPr>
            <a:picLocks noChangeAspect="1"/>
          </p:cNvPicPr>
          <p:nvPr/>
        </p:nvPicPr>
        <p:blipFill>
          <a:blip r:embed="rId2"/>
          <a:stretch>
            <a:fillRect/>
          </a:stretch>
        </p:blipFill>
        <p:spPr>
          <a:xfrm>
            <a:off x="1703511" y="2157294"/>
            <a:ext cx="4896544" cy="1884953"/>
          </a:xfrm>
          <a:prstGeom prst="rect">
            <a:avLst/>
          </a:prstGeom>
        </p:spPr>
      </p:pic>
      <p:pic>
        <p:nvPicPr>
          <p:cNvPr id="7" name="图片 6"/>
          <p:cNvPicPr>
            <a:picLocks noChangeAspect="1"/>
          </p:cNvPicPr>
          <p:nvPr/>
        </p:nvPicPr>
        <p:blipFill>
          <a:blip r:embed="rId3"/>
          <a:stretch>
            <a:fillRect/>
          </a:stretch>
        </p:blipFill>
        <p:spPr>
          <a:xfrm>
            <a:off x="1869086" y="4167482"/>
            <a:ext cx="4565395" cy="256661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193" y="1457388"/>
            <a:ext cx="3840342" cy="5120456"/>
          </a:xfrm>
          <a:prstGeom prst="rect">
            <a:avLst/>
          </a:prstGeom>
        </p:spPr>
      </p:pic>
      <p:sp>
        <p:nvSpPr>
          <p:cNvPr id="9" name="object 5"/>
          <p:cNvSpPr txBox="1"/>
          <p:nvPr/>
        </p:nvSpPr>
        <p:spPr>
          <a:xfrm>
            <a:off x="8223328" y="1988840"/>
            <a:ext cx="3441206" cy="4783361"/>
          </a:xfrm>
          <a:prstGeom prst="rect">
            <a:avLst/>
          </a:prstGeom>
        </p:spPr>
        <p:txBody>
          <a:bodyPr vert="horz" wrap="square" lIns="0" tIns="0" rIns="0" bIns="0" rtlCol="0">
            <a:spAutoFit/>
          </a:bodyPr>
          <a:lstStyle/>
          <a:p>
            <a:pPr marL="0" marR="0">
              <a:lnSpc>
                <a:spcPts val="3125"/>
              </a:lnSpc>
              <a:spcBef>
                <a:spcPts val="0"/>
              </a:spcBef>
              <a:spcAft>
                <a:spcPts val="0"/>
              </a:spcAft>
            </a:pPr>
            <a:r>
              <a:rPr sz="3200" b="1" dirty="0">
                <a:solidFill>
                  <a:srgbClr val="FF0000"/>
                </a:solidFill>
                <a:latin typeface="微软雅黑" panose="020B0503020204020204" pitchFamily="34" charset="-122"/>
                <a:ea typeface="微软雅黑" panose="020B0503020204020204" pitchFamily="34" charset="-122"/>
                <a:cs typeface="JGMGPN+Arial Bold" panose="020B0704020202020204"/>
              </a:rPr>
              <a:t>3 </a:t>
            </a:r>
            <a:r>
              <a:rPr sz="3200" spc="20" dirty="0">
                <a:solidFill>
                  <a:srgbClr val="FF0000"/>
                </a:solidFill>
                <a:latin typeface="微软雅黑" panose="020B0503020204020204" pitchFamily="34" charset="-122"/>
                <a:ea typeface="微软雅黑" panose="020B0503020204020204" pitchFamily="34" charset="-122"/>
                <a:cs typeface="LOSEGO+SimHei" panose="02010609060101010101"/>
              </a:rPr>
              <a:t>左前</a:t>
            </a:r>
            <a:r>
              <a:rPr sz="3200" spc="4866" dirty="0">
                <a:solidFill>
                  <a:srgbClr val="FF0000"/>
                </a:solidFill>
                <a:latin typeface="微软雅黑" panose="020B0503020204020204" pitchFamily="34" charset="-122"/>
                <a:ea typeface="微软雅黑" panose="020B0503020204020204" pitchFamily="34" charset="-122"/>
                <a:cs typeface="Times New Roman" panose="02020603050405020304"/>
              </a:rPr>
              <a:t> </a:t>
            </a:r>
            <a:r>
              <a:rPr sz="3200" b="1" dirty="0">
                <a:solidFill>
                  <a:srgbClr val="FF0000"/>
                </a:solidFill>
                <a:latin typeface="微软雅黑" panose="020B0503020204020204" pitchFamily="34" charset="-122"/>
                <a:ea typeface="微软雅黑" panose="020B0503020204020204" pitchFamily="34" charset="-122"/>
                <a:cs typeface="JGMGPN+Arial Bold" panose="020B0704020202020204"/>
              </a:rPr>
              <a:t>0 </a:t>
            </a:r>
            <a:r>
              <a:rPr sz="3200" spc="20" dirty="0" err="1">
                <a:solidFill>
                  <a:srgbClr val="FF0000"/>
                </a:solidFill>
                <a:latin typeface="微软雅黑" panose="020B0503020204020204" pitchFamily="34" charset="-122"/>
                <a:ea typeface="微软雅黑" panose="020B0503020204020204" pitchFamily="34" charset="-122"/>
                <a:cs typeface="LOSEGO+SimHei" panose="02010609060101010101"/>
              </a:rPr>
              <a:t>右前</a:t>
            </a:r>
            <a:endParaRPr lang="en-US" sz="3200" spc="20" dirty="0">
              <a:solidFill>
                <a:srgbClr val="FF0000"/>
              </a:solidFill>
              <a:latin typeface="微软雅黑" panose="020B0503020204020204" pitchFamily="34" charset="-122"/>
              <a:ea typeface="微软雅黑" panose="020B0503020204020204" pitchFamily="34" charset="-122"/>
              <a:cs typeface="LOSEGO+SimHei" panose="02010609060101010101"/>
            </a:endParaRPr>
          </a:p>
          <a:p>
            <a:pPr marL="0" marR="0">
              <a:lnSpc>
                <a:spcPts val="3125"/>
              </a:lnSpc>
              <a:spcBef>
                <a:spcPts val="0"/>
              </a:spcBef>
              <a:spcAft>
                <a:spcPts val="0"/>
              </a:spcAft>
            </a:pPr>
            <a:endParaRPr lang="en-US" sz="3200" spc="20" dirty="0">
              <a:solidFill>
                <a:srgbClr val="FF0000"/>
              </a:solidFill>
              <a:latin typeface="微软雅黑" panose="020B0503020204020204" pitchFamily="34" charset="-122"/>
              <a:ea typeface="微软雅黑" panose="020B0503020204020204" pitchFamily="34" charset="-122"/>
              <a:cs typeface="LOSEGO+SimHei" panose="02010609060101010101"/>
            </a:endParaRPr>
          </a:p>
          <a:p>
            <a:pPr marL="0" marR="0">
              <a:lnSpc>
                <a:spcPts val="3125"/>
              </a:lnSpc>
              <a:spcBef>
                <a:spcPts val="0"/>
              </a:spcBef>
              <a:spcAft>
                <a:spcPts val="0"/>
              </a:spcAft>
            </a:pPr>
            <a:endParaRPr sz="3200" spc="20" dirty="0">
              <a:solidFill>
                <a:srgbClr val="FF0000"/>
              </a:solidFill>
              <a:latin typeface="微软雅黑" panose="020B0503020204020204" pitchFamily="34" charset="-122"/>
              <a:ea typeface="微软雅黑" panose="020B0503020204020204" pitchFamily="34" charset="-122"/>
              <a:cs typeface="LOSEGO+SimHei" panose="02010609060101010101"/>
            </a:endParaRPr>
          </a:p>
          <a:p>
            <a:pPr marL="160020" marR="0">
              <a:lnSpc>
                <a:spcPts val="3125"/>
              </a:lnSpc>
              <a:spcBef>
                <a:spcPts val="11655"/>
              </a:spcBef>
              <a:spcAft>
                <a:spcPts val="0"/>
              </a:spcAft>
            </a:pPr>
            <a:endParaRPr lang="en-US" sz="3200" b="1" dirty="0">
              <a:solidFill>
                <a:srgbClr val="FF0000"/>
              </a:solidFill>
              <a:latin typeface="微软雅黑" panose="020B0503020204020204" pitchFamily="34" charset="-122"/>
              <a:ea typeface="微软雅黑" panose="020B0503020204020204" pitchFamily="34" charset="-122"/>
              <a:cs typeface="JGMGPN+Arial Bold" panose="020B0704020202020204"/>
            </a:endParaRPr>
          </a:p>
          <a:p>
            <a:pPr marL="160020" marR="0">
              <a:lnSpc>
                <a:spcPts val="3125"/>
              </a:lnSpc>
              <a:spcBef>
                <a:spcPts val="10055"/>
              </a:spcBef>
              <a:spcAft>
                <a:spcPts val="0"/>
              </a:spcAft>
            </a:pPr>
            <a:r>
              <a:rPr sz="3200" b="1" dirty="0">
                <a:solidFill>
                  <a:srgbClr val="FF0000"/>
                </a:solidFill>
                <a:latin typeface="微软雅黑" panose="020B0503020204020204" pitchFamily="34" charset="-122"/>
                <a:ea typeface="微软雅黑" panose="020B0503020204020204" pitchFamily="34" charset="-122"/>
                <a:cs typeface="JGMGPN+Arial Bold" panose="020B0704020202020204"/>
              </a:rPr>
              <a:t>2 </a:t>
            </a:r>
            <a:r>
              <a:rPr sz="3200" spc="20" dirty="0">
                <a:solidFill>
                  <a:srgbClr val="FF0000"/>
                </a:solidFill>
                <a:latin typeface="微软雅黑" panose="020B0503020204020204" pitchFamily="34" charset="-122"/>
                <a:ea typeface="微软雅黑" panose="020B0503020204020204" pitchFamily="34" charset="-122"/>
                <a:cs typeface="LOSEGO+SimHei" panose="02010609060101010101"/>
              </a:rPr>
              <a:t>左后</a:t>
            </a:r>
            <a:r>
              <a:rPr sz="3200" spc="4847" dirty="0">
                <a:solidFill>
                  <a:srgbClr val="FF0000"/>
                </a:solidFill>
                <a:latin typeface="微软雅黑" panose="020B0503020204020204" pitchFamily="34" charset="-122"/>
                <a:ea typeface="微软雅黑" panose="020B0503020204020204" pitchFamily="34" charset="-122"/>
                <a:cs typeface="Times New Roman" panose="02020603050405020304"/>
              </a:rPr>
              <a:t> </a:t>
            </a:r>
            <a:r>
              <a:rPr sz="3200" b="1" dirty="0">
                <a:solidFill>
                  <a:srgbClr val="FF0000"/>
                </a:solidFill>
                <a:latin typeface="微软雅黑" panose="020B0503020204020204" pitchFamily="34" charset="-122"/>
                <a:ea typeface="微软雅黑" panose="020B0503020204020204" pitchFamily="34" charset="-122"/>
                <a:cs typeface="JGMGPN+Arial Bold" panose="020B0704020202020204"/>
              </a:rPr>
              <a:t>1 </a:t>
            </a:r>
            <a:r>
              <a:rPr sz="3200" spc="20" dirty="0">
                <a:solidFill>
                  <a:srgbClr val="FF0000"/>
                </a:solidFill>
                <a:latin typeface="微软雅黑" panose="020B0503020204020204" pitchFamily="34" charset="-122"/>
                <a:ea typeface="微软雅黑" panose="020B0503020204020204" pitchFamily="34" charset="-122"/>
                <a:cs typeface="LOSEGO+SimHei" panose="02010609060101010101"/>
              </a:rPr>
              <a:t>右后</a:t>
            </a:r>
            <a:endParaRPr sz="3200" spc="20" dirty="0">
              <a:solidFill>
                <a:srgbClr val="FF0000"/>
              </a:solidFill>
              <a:latin typeface="微软雅黑" panose="020B0503020204020204" pitchFamily="34" charset="-122"/>
              <a:ea typeface="微软雅黑" panose="020B0503020204020204" pitchFamily="34" charset="-122"/>
              <a:cs typeface="LOSEGO+SimHei" panose="02010609060101010101"/>
            </a:endParaRPr>
          </a:p>
        </p:txBody>
      </p:sp>
      <p:cxnSp>
        <p:nvCxnSpPr>
          <p:cNvPr id="11" name="直接箭头连接符 10"/>
          <p:cNvCxnSpPr/>
          <p:nvPr/>
        </p:nvCxnSpPr>
        <p:spPr>
          <a:xfrm flipH="1">
            <a:off x="8222276" y="2637038"/>
            <a:ext cx="3091212" cy="3060888"/>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8265234" y="2809855"/>
            <a:ext cx="3048254" cy="2888071"/>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13" name="object 3"/>
          <p:cNvSpPr txBox="1"/>
          <p:nvPr/>
        </p:nvSpPr>
        <p:spPr>
          <a:xfrm>
            <a:off x="4147538" y="330836"/>
            <a:ext cx="2664296"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dirty="0">
                <a:solidFill>
                  <a:srgbClr val="000000"/>
                </a:solidFill>
                <a:latin typeface="微软雅黑" panose="020B0503020204020204" pitchFamily="34" charset="-122"/>
                <a:ea typeface="微软雅黑" panose="020B0503020204020204" pitchFamily="34" charset="-122"/>
                <a:cs typeface="LOSEGO+SimHei" panose="02010609060101010101"/>
              </a:rPr>
              <a:t>麦克纳姆轮</a:t>
            </a:r>
            <a:endParaRPr sz="3000" spc="-14" dirty="0">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605798" y="184190"/>
            <a:ext cx="6588053" cy="1872208"/>
          </a:xfrm>
          <a:prstGeom prst="rect">
            <a:avLst/>
          </a:prstGeom>
        </p:spPr>
      </p:pic>
      <p:pic>
        <p:nvPicPr>
          <p:cNvPr id="4" name="图片 3"/>
          <p:cNvPicPr>
            <a:picLocks noChangeAspect="1"/>
          </p:cNvPicPr>
          <p:nvPr/>
        </p:nvPicPr>
        <p:blipFill>
          <a:blip r:embed="rId2"/>
          <a:stretch>
            <a:fillRect/>
          </a:stretch>
        </p:blipFill>
        <p:spPr>
          <a:xfrm rot="5400000">
            <a:off x="833712" y="2043360"/>
            <a:ext cx="4132048" cy="4549427"/>
          </a:xfrm>
          <a:prstGeom prst="rect">
            <a:avLst/>
          </a:prstGeom>
        </p:spPr>
      </p:pic>
      <p:sp>
        <p:nvSpPr>
          <p:cNvPr id="5" name="object 4"/>
          <p:cNvSpPr txBox="1"/>
          <p:nvPr/>
        </p:nvSpPr>
        <p:spPr>
          <a:xfrm>
            <a:off x="6906926" y="1879327"/>
            <a:ext cx="5021722" cy="397545"/>
          </a:xfrm>
          <a:prstGeom prst="rect">
            <a:avLst/>
          </a:prstGeom>
        </p:spPr>
        <p:txBody>
          <a:bodyPr vert="horz" wrap="square" lIns="0" tIns="0" rIns="0" bIns="0" rtlCol="0">
            <a:spAutoFit/>
          </a:bodyPr>
          <a:lstStyle/>
          <a:p>
            <a:pPr marL="0" marR="0" algn="just">
              <a:lnSpc>
                <a:spcPts val="3125"/>
              </a:lnSpc>
              <a:spcBef>
                <a:spcPts val="0"/>
              </a:spcBef>
              <a:spcAft>
                <a:spcPts val="0"/>
              </a:spcAft>
            </a:pPr>
            <a:r>
              <a:rPr sz="2800" b="1" dirty="0">
                <a:solidFill>
                  <a:srgbClr val="FF0000"/>
                </a:solidFill>
                <a:latin typeface="JGMGPN+Arial Bold" panose="020B0704020202020204"/>
                <a:cs typeface="JGMGPN+Arial Bold" panose="020B0704020202020204"/>
              </a:rPr>
              <a:t>0</a:t>
            </a:r>
            <a:r>
              <a:rPr sz="2800" b="1" spc="4575" dirty="0">
                <a:solidFill>
                  <a:srgbClr val="FF0000"/>
                </a:solidFill>
                <a:latin typeface="JGMGPN+Arial Bold" panose="020B0704020202020204"/>
                <a:cs typeface="JGMGPN+Arial Bold" panose="020B0704020202020204"/>
              </a:rPr>
              <a:t> </a:t>
            </a:r>
            <a:r>
              <a:rPr lang="en-US" sz="2800" b="1" spc="4575" dirty="0">
                <a:solidFill>
                  <a:srgbClr val="FF0000"/>
                </a:solidFill>
                <a:latin typeface="JGMGPN+Arial Bold" panose="020B0704020202020204"/>
                <a:cs typeface="JGMGPN+Arial Bold" panose="020B0704020202020204"/>
              </a:rPr>
              <a:t> </a:t>
            </a:r>
            <a:r>
              <a:rPr sz="2800" b="1" dirty="0">
                <a:solidFill>
                  <a:srgbClr val="FF0000"/>
                </a:solidFill>
                <a:latin typeface="JGMGPN+Arial Bold" panose="020B0704020202020204"/>
                <a:cs typeface="JGMGPN+Arial Bold" panose="020B0704020202020204"/>
              </a:rPr>
              <a:t>1</a:t>
            </a:r>
            <a:r>
              <a:rPr sz="2800" b="1" spc="4291" dirty="0">
                <a:solidFill>
                  <a:srgbClr val="FF0000"/>
                </a:solidFill>
                <a:latin typeface="JGMGPN+Arial Bold" panose="020B0704020202020204"/>
                <a:cs typeface="JGMGPN+Arial Bold" panose="020B0704020202020204"/>
              </a:rPr>
              <a:t> </a:t>
            </a:r>
            <a:r>
              <a:rPr lang="en-US" sz="2800" b="1" spc="4291" dirty="0">
                <a:solidFill>
                  <a:srgbClr val="FF0000"/>
                </a:solidFill>
                <a:latin typeface="JGMGPN+Arial Bold" panose="020B0704020202020204"/>
                <a:cs typeface="JGMGPN+Arial Bold" panose="020B0704020202020204"/>
              </a:rPr>
              <a:t> </a:t>
            </a:r>
            <a:r>
              <a:rPr sz="2800" b="1" dirty="0">
                <a:solidFill>
                  <a:srgbClr val="FF0000"/>
                </a:solidFill>
                <a:latin typeface="JGMGPN+Arial Bold" panose="020B0704020202020204"/>
                <a:cs typeface="JGMGPN+Arial Bold" panose="020B0704020202020204"/>
              </a:rPr>
              <a:t>2</a:t>
            </a:r>
            <a:r>
              <a:rPr sz="2800" b="1" spc="5038" dirty="0">
                <a:solidFill>
                  <a:srgbClr val="FF0000"/>
                </a:solidFill>
                <a:latin typeface="JGMGPN+Arial Bold" panose="020B0704020202020204"/>
                <a:cs typeface="JGMGPN+Arial Bold" panose="020B0704020202020204"/>
              </a:rPr>
              <a:t> </a:t>
            </a:r>
            <a:r>
              <a:rPr sz="2800" b="1" dirty="0">
                <a:solidFill>
                  <a:srgbClr val="FF0000"/>
                </a:solidFill>
                <a:latin typeface="JGMGPN+Arial Bold" panose="020B0704020202020204"/>
                <a:cs typeface="JGMGPN+Arial Bold" panose="020B0704020202020204"/>
              </a:rPr>
              <a:t>3</a:t>
            </a:r>
            <a:endParaRPr sz="2800" b="1" dirty="0">
              <a:solidFill>
                <a:srgbClr val="FF0000"/>
              </a:solidFill>
              <a:latin typeface="JGMGPN+Arial Bold" panose="020B0704020202020204"/>
              <a:cs typeface="JGMGPN+Arial Bold" panose="020B0704020202020204"/>
            </a:endParaRPr>
          </a:p>
        </p:txBody>
      </p:sp>
      <p:pic>
        <p:nvPicPr>
          <p:cNvPr id="6" name="图片 5"/>
          <p:cNvPicPr>
            <a:picLocks noChangeAspect="1"/>
          </p:cNvPicPr>
          <p:nvPr/>
        </p:nvPicPr>
        <p:blipFill>
          <a:blip r:embed="rId3"/>
          <a:stretch>
            <a:fillRect/>
          </a:stretch>
        </p:blipFill>
        <p:spPr>
          <a:xfrm>
            <a:off x="7752184" y="2497366"/>
            <a:ext cx="2971800" cy="3981450"/>
          </a:xfrm>
          <a:prstGeom prst="rect">
            <a:avLst/>
          </a:prstGeom>
        </p:spPr>
      </p:pic>
      <p:sp>
        <p:nvSpPr>
          <p:cNvPr id="7" name="矩形 6"/>
          <p:cNvSpPr/>
          <p:nvPr/>
        </p:nvSpPr>
        <p:spPr>
          <a:xfrm>
            <a:off x="781073" y="1661216"/>
            <a:ext cx="2001670" cy="1015663"/>
          </a:xfrm>
          <a:prstGeom prst="rect">
            <a:avLst/>
          </a:prstGeom>
        </p:spPr>
        <p:txBody>
          <a:bodyPr wrap="square">
            <a:spAutoFit/>
          </a:bodyPr>
          <a:lstStyle/>
          <a:p>
            <a:r>
              <a:rPr lang="zh-CN" altLang="en-US" sz="2000" dirty="0">
                <a:solidFill>
                  <a:srgbClr val="000000"/>
                </a:solidFill>
                <a:latin typeface="微软雅黑" panose="020B0503020204020204" pitchFamily="34" charset="-122"/>
                <a:ea typeface="微软雅黑" panose="020B0503020204020204" pitchFamily="34" charset="-122"/>
              </a:rPr>
              <a:t>数字地址配置可拨档位设置开关</a:t>
            </a:r>
            <a:r>
              <a:rPr lang="zh-CN" altLang="en-US" sz="2000" dirty="0">
                <a:latin typeface="微软雅黑" panose="020B0503020204020204" pitchFamily="34" charset="-122"/>
                <a:ea typeface="微软雅黑" panose="020B0503020204020204" pitchFamily="34" charset="-122"/>
              </a:rPr>
              <a:t> </a:t>
            </a:r>
            <a:br>
              <a:rPr lang="zh-CN" altLang="en-US" sz="2000" dirty="0">
                <a:latin typeface="微软雅黑" panose="020B0503020204020204" pitchFamily="34" charset="-122"/>
                <a:ea typeface="微软雅黑" panose="020B0503020204020204" pitchFamily="34" charset="-122"/>
              </a:rPr>
            </a:br>
            <a:endParaRPr lang="zh-CN" altLang="en-US" sz="2000" dirty="0">
              <a:latin typeface="微软雅黑" panose="020B0503020204020204" pitchFamily="34" charset="-122"/>
              <a:ea typeface="微软雅黑" panose="020B0503020204020204" pitchFamily="34" charset="-122"/>
            </a:endParaRPr>
          </a:p>
        </p:txBody>
      </p:sp>
      <p:sp>
        <p:nvSpPr>
          <p:cNvPr id="8" name="矩形 7"/>
          <p:cNvSpPr/>
          <p:nvPr/>
        </p:nvSpPr>
        <p:spPr>
          <a:xfrm>
            <a:off x="5159896" y="5157192"/>
            <a:ext cx="1872208" cy="1323439"/>
          </a:xfrm>
          <a:prstGeom prst="rect">
            <a:avLst/>
          </a:prstGeom>
        </p:spPr>
        <p:txBody>
          <a:bodyPr wrap="square">
            <a:spAutoFit/>
          </a:bodyPr>
          <a:lstStyle/>
          <a:p>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步进电机动力模组与电源</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Type-C </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接口 </a:t>
            </a:r>
            <a:b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10" name="object 3"/>
          <p:cNvSpPr txBox="1"/>
          <p:nvPr/>
        </p:nvSpPr>
        <p:spPr>
          <a:xfrm>
            <a:off x="381000" y="983694"/>
            <a:ext cx="6322150" cy="4744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dirty="0">
                <a:solidFill>
                  <a:srgbClr val="000000"/>
                </a:solidFill>
                <a:latin typeface="微软雅黑" panose="020B0503020204020204" pitchFamily="34" charset="-122"/>
                <a:ea typeface="微软雅黑" panose="020B0503020204020204" pitchFamily="34" charset="-122"/>
                <a:cs typeface="LOSEGO+SimHei" panose="02010609060101010101"/>
              </a:rPr>
              <a:t>步进电机与麦轮安装</a:t>
            </a:r>
            <a:endParaRPr sz="3000" spc="-14" dirty="0">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框架</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latin typeface="微软雅黑" panose="020B0503020204020204" pitchFamily="34" charset="-122"/>
                <a:ea typeface="微软雅黑" panose="020B0503020204020204" pitchFamily="34" charset="-122"/>
                <a:cs typeface="PVKROR+Arial" panose="020B0604020202020204"/>
              </a:rPr>
              <a:t> </a:t>
            </a:r>
            <a:r>
              <a:rPr lang="zh-CN" altLang="en-US" sz="2800" dirty="0">
                <a:latin typeface="微软雅黑" panose="020B0503020204020204" pitchFamily="34" charset="-122"/>
                <a:ea typeface="微软雅黑" panose="020B0503020204020204" pitchFamily="34" charset="-122"/>
                <a:cs typeface="LOSEGO+SimHei" panose="02010609060101010101"/>
              </a:rPr>
              <a:t>主控模块</a:t>
            </a:r>
            <a:r>
              <a:rPr lang="en-US" altLang="zh-CN" sz="2800" dirty="0">
                <a:latin typeface="微软雅黑" panose="020B0503020204020204" pitchFamily="34" charset="-122"/>
                <a:ea typeface="微软雅黑" panose="020B0503020204020204" pitchFamily="34" charset="-122"/>
                <a:cs typeface="PVKROR+Arial" panose="020B0604020202020204"/>
              </a:rPr>
              <a:t>/</a:t>
            </a:r>
            <a:r>
              <a:rPr lang="zh-CN" altLang="en-US" sz="2800" dirty="0">
                <a:latin typeface="微软雅黑" panose="020B0503020204020204" pitchFamily="34" charset="-122"/>
                <a:ea typeface="微软雅黑" panose="020B0503020204020204" pitchFamily="34" charset="-122"/>
                <a:cs typeface="LOSEGO+SimHei" panose="02010609060101010101"/>
              </a:rPr>
              <a:t>摄像头</a:t>
            </a:r>
            <a:r>
              <a:rPr lang="en-US" altLang="zh-CN" sz="2800" dirty="0">
                <a:latin typeface="微软雅黑" panose="020B0503020204020204" pitchFamily="34" charset="-122"/>
                <a:ea typeface="微软雅黑" panose="020B0503020204020204" pitchFamily="34" charset="-122"/>
                <a:cs typeface="PVKROR+Arial" panose="020B0604020202020204"/>
              </a:rPr>
              <a:t>/</a:t>
            </a:r>
            <a:r>
              <a:rPr lang="zh-CN" altLang="en-US" sz="2800" dirty="0">
                <a:latin typeface="微软雅黑" panose="020B0503020204020204" pitchFamily="34" charset="-122"/>
                <a:ea typeface="微软雅黑" panose="020B0503020204020204" pitchFamily="34" charset="-122"/>
                <a:cs typeface="LOSEGO+SimHei" panose="02010609060101010101"/>
              </a:rPr>
              <a:t>连线</a:t>
            </a:r>
            <a:endParaRPr lang="zh-CN" altLang="en-US" sz="2800" dirty="0">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电源</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调试</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1124744"/>
            <a:ext cx="3518912" cy="523220"/>
          </a:xfrm>
          <a:prstGeom prst="rect">
            <a:avLst/>
          </a:prstGeom>
          <a:noFill/>
        </p:spPr>
        <p:txBody>
          <a:bodyPr wrap="none" rtlCol="0">
            <a:spAutoFit/>
          </a:bodyPr>
          <a:lstStyle/>
          <a:p>
            <a:pPr marL="457200" indent="-457200">
              <a:buFont typeface="Arial" panose="020B0604020202020204" pitchFamily="34" charset="0"/>
              <a:buChar char="•"/>
            </a:pPr>
            <a:r>
              <a:rPr lang="zh-CN" altLang="en-US" sz="2800" dirty="0">
                <a:latin typeface="Times New Roman" panose="02020603050405020304" pitchFamily="18" charset="0"/>
                <a:cs typeface="Times New Roman" panose="02020603050405020304" pitchFamily="18" charset="0"/>
              </a:rPr>
              <a:t>冯诺依曼体系结构</a:t>
            </a:r>
            <a:endParaRPr lang="zh-CN" altLang="en-US"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4" name="矩形 3"/>
          <p:cNvSpPr/>
          <p:nvPr/>
        </p:nvSpPr>
        <p:spPr>
          <a:xfrm>
            <a:off x="479376" y="1992046"/>
            <a:ext cx="10729192" cy="4247317"/>
          </a:xfrm>
          <a:prstGeom prst="rect">
            <a:avLst/>
          </a:prstGeom>
        </p:spPr>
        <p:txBody>
          <a:bodyPr wrap="square">
            <a:spAutoFit/>
          </a:bodyPr>
          <a:lstStyle/>
          <a:p>
            <a:pPr>
              <a:lnSpc>
                <a:spcPct val="15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运算器：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用于完成各种算术运算、逻辑运算和数据传送等数据加工处理。</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控制器：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用于控制程序的执行，是计算机的大脑。控制器根据存放在存储器中的指令序列（程序）进行工作，并由一个程序计数器控制指令的执行。控制器具有判断能力，能根据计算结果选择不同的工作流程。</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存储器：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用于记忆程序和数据，例如：内存。程序和数据以二进制代码形式不加区别地存放在存储器中，存放位置由地址确定。</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输入设备：</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用于将数据或程序输入到计算机中，例如：鼠标、键盘。</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输出设备：</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将数据或程序的处理结果展示给用户，例如：显示器、打印机。</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1124744"/>
            <a:ext cx="1345240" cy="523220"/>
          </a:xfrm>
          <a:prstGeom prst="rect">
            <a:avLst/>
          </a:prstGeom>
          <a:noFill/>
        </p:spPr>
        <p:txBody>
          <a:bodyPr wrap="none" rtlCol="0">
            <a:spAutoFit/>
          </a:bodyPr>
          <a:lstStyle/>
          <a:p>
            <a:pPr marL="457200" indent="-45720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CPU</a:t>
            </a:r>
            <a:endParaRPr lang="zh-CN" altLang="en-US"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4" name="矩形 3"/>
          <p:cNvSpPr/>
          <p:nvPr/>
        </p:nvSpPr>
        <p:spPr>
          <a:xfrm>
            <a:off x="479376" y="1992046"/>
            <a:ext cx="6096000" cy="2400657"/>
          </a:xfrm>
          <a:prstGeom prst="rect">
            <a:avLst/>
          </a:prstGeom>
        </p:spPr>
        <p:txBody>
          <a:bodyPr>
            <a:spAutoFit/>
          </a:bodyPr>
          <a:lstStyle/>
          <a:p>
            <a:pPr>
              <a:lnSpc>
                <a:spcPct val="150000"/>
              </a:lnSpc>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CPU</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是指中央处理器（</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Central Processing Unit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），是计算机中负责读取指令，对指令译码并执行指令的核心部件。</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CPU</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主要包括两个部分，即</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控制器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运算器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，其中还包括</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高速缓冲存储器</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及实现它们之间联系的</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数据</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、控制的</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总线</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50" name="Picture 2" descr="CPUæ ·å¾.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80176" y="1992046"/>
            <a:ext cx="4191000" cy="224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1124744"/>
            <a:ext cx="1345240" cy="523220"/>
          </a:xfrm>
          <a:prstGeom prst="rect">
            <a:avLst/>
          </a:prstGeom>
          <a:noFill/>
        </p:spPr>
        <p:txBody>
          <a:bodyPr wrap="none" rtlCol="0">
            <a:spAutoFit/>
          </a:bodyPr>
          <a:lstStyle/>
          <a:p>
            <a:pPr marL="457200" indent="-45720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CPU</a:t>
            </a:r>
            <a:endParaRPr lang="zh-CN" altLang="en-US"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5" name="矩形 4"/>
          <p:cNvSpPr/>
          <p:nvPr/>
        </p:nvSpPr>
        <p:spPr>
          <a:xfrm>
            <a:off x="479376" y="2004441"/>
            <a:ext cx="5854488" cy="400110"/>
          </a:xfrm>
          <a:prstGeom prst="rect">
            <a:avLst/>
          </a:prstGeom>
        </p:spPr>
        <p:txBody>
          <a:bodyPr wrap="none">
            <a:spAutoFit/>
          </a:bodyPr>
          <a:lstStyle/>
          <a:p>
            <a:r>
              <a:rPr lang="zh-CN" altLang="en-US" sz="2000" b="1" dirty="0">
                <a:latin typeface="微软雅黑" panose="020B0503020204020204" pitchFamily="34" charset="-122"/>
                <a:ea typeface="微软雅黑" panose="020B0503020204020204" pitchFamily="34" charset="-122"/>
              </a:rPr>
              <a:t>决定</a:t>
            </a:r>
            <a:r>
              <a:rPr lang="en-US" altLang="zh-CN" sz="2000" b="1" dirty="0">
                <a:latin typeface="微软雅黑" panose="020B0503020204020204" pitchFamily="34" charset="-122"/>
                <a:ea typeface="微软雅黑" panose="020B0503020204020204" pitchFamily="34" charset="-122"/>
              </a:rPr>
              <a:t>CPU</a:t>
            </a:r>
            <a:r>
              <a:rPr lang="zh-CN" altLang="en-US" sz="2000" b="1" dirty="0">
                <a:latin typeface="微软雅黑" panose="020B0503020204020204" pitchFamily="34" charset="-122"/>
                <a:ea typeface="微软雅黑" panose="020B0503020204020204" pitchFamily="34" charset="-122"/>
              </a:rPr>
              <a:t>的运算能力大小有以下三大方面因素影响</a:t>
            </a:r>
            <a:endParaRPr lang="zh-CN" altLang="en-US" sz="2000" dirty="0"/>
          </a:p>
        </p:txBody>
      </p:sp>
      <p:sp>
        <p:nvSpPr>
          <p:cNvPr id="6" name="矩形 5"/>
          <p:cNvSpPr/>
          <p:nvPr/>
        </p:nvSpPr>
        <p:spPr>
          <a:xfrm>
            <a:off x="767408" y="2687077"/>
            <a:ext cx="5400600" cy="707886"/>
          </a:xfrm>
          <a:prstGeom prst="rect">
            <a:avLst/>
          </a:prstGeom>
        </p:spPr>
        <p:txBody>
          <a:bodyPr wrap="square">
            <a:spAutoFit/>
          </a:bodyPr>
          <a:lstStyle/>
          <a:p>
            <a:r>
              <a:rPr lang="en-US" altLang="zh-CN" sz="2000" b="1" dirty="0">
                <a:solidFill>
                  <a:srgbClr val="666666"/>
                </a:solidFill>
                <a:latin typeface="微软雅黑" panose="020B0503020204020204" pitchFamily="34" charset="-122"/>
                <a:ea typeface="微软雅黑" panose="020B0503020204020204" pitchFamily="34" charset="-122"/>
              </a:rPr>
              <a:t> CPU</a:t>
            </a:r>
            <a:r>
              <a:rPr lang="zh-CN" altLang="en-US" sz="2000" b="1" dirty="0">
                <a:solidFill>
                  <a:srgbClr val="666666"/>
                </a:solidFill>
                <a:latin typeface="微软雅黑" panose="020B0503020204020204" pitchFamily="34" charset="-122"/>
                <a:ea typeface="微软雅黑" panose="020B0503020204020204" pitchFamily="34" charset="-122"/>
              </a:rPr>
              <a:t>的主频：</a:t>
            </a:r>
            <a:r>
              <a:rPr lang="zh-CN" altLang="en-US" sz="2000" dirty="0">
                <a:solidFill>
                  <a:srgbClr val="333333"/>
                </a:solidFill>
                <a:latin typeface="PingFang SC"/>
              </a:rPr>
              <a:t>主频越高运行速度越快</a:t>
            </a:r>
            <a:endParaRPr lang="zh-CN" altLang="en-US" sz="2000" dirty="0"/>
          </a:p>
          <a:p>
            <a:endParaRPr lang="zh-CN" altLang="en-US" sz="2000" dirty="0"/>
          </a:p>
        </p:txBody>
      </p:sp>
      <p:sp>
        <p:nvSpPr>
          <p:cNvPr id="7" name="矩形 6"/>
          <p:cNvSpPr/>
          <p:nvPr/>
        </p:nvSpPr>
        <p:spPr>
          <a:xfrm>
            <a:off x="801873" y="3443664"/>
            <a:ext cx="3110147" cy="400110"/>
          </a:xfrm>
          <a:prstGeom prst="rect">
            <a:avLst/>
          </a:prstGeom>
        </p:spPr>
        <p:txBody>
          <a:bodyPr wrap="none">
            <a:spAutoFit/>
          </a:bodyPr>
          <a:lstStyle/>
          <a:p>
            <a:r>
              <a:rPr lang="en-US" altLang="zh-CN" sz="2000" b="1" dirty="0">
                <a:solidFill>
                  <a:srgbClr val="666666"/>
                </a:solidFill>
                <a:latin typeface="微软雅黑" panose="020B0503020204020204" pitchFamily="34" charset="-122"/>
                <a:ea typeface="微软雅黑" panose="020B0503020204020204" pitchFamily="34" charset="-122"/>
              </a:rPr>
              <a:t>CPU</a:t>
            </a:r>
            <a:r>
              <a:rPr lang="zh-CN" altLang="en-US" sz="2000" b="1" dirty="0">
                <a:solidFill>
                  <a:srgbClr val="666666"/>
                </a:solidFill>
                <a:latin typeface="微软雅黑" panose="020B0503020204020204" pitchFamily="34" charset="-122"/>
                <a:ea typeface="微软雅黑" panose="020B0503020204020204" pitchFamily="34" charset="-122"/>
              </a:rPr>
              <a:t>的核数： </a:t>
            </a:r>
            <a:r>
              <a:rPr lang="zh-CN" altLang="en-US" sz="2000" dirty="0">
                <a:solidFill>
                  <a:srgbClr val="333333"/>
                </a:solidFill>
                <a:latin typeface="PingFang SC"/>
              </a:rPr>
              <a:t>核心芯数量</a:t>
            </a:r>
            <a:endParaRPr lang="zh-CN" altLang="en-US" sz="2000" dirty="0">
              <a:solidFill>
                <a:srgbClr val="333333"/>
              </a:solidFill>
              <a:latin typeface="PingFang SC"/>
            </a:endParaRPr>
          </a:p>
        </p:txBody>
      </p:sp>
      <p:sp>
        <p:nvSpPr>
          <p:cNvPr id="8" name="矩形 7"/>
          <p:cNvSpPr/>
          <p:nvPr/>
        </p:nvSpPr>
        <p:spPr>
          <a:xfrm>
            <a:off x="801873" y="4200251"/>
            <a:ext cx="4828566" cy="400110"/>
          </a:xfrm>
          <a:prstGeom prst="rect">
            <a:avLst/>
          </a:prstGeom>
        </p:spPr>
        <p:txBody>
          <a:bodyPr wrap="none">
            <a:spAutoFit/>
          </a:bodyPr>
          <a:lstStyle/>
          <a:p>
            <a:r>
              <a:rPr lang="en-US" altLang="zh-CN" sz="2000" b="1" dirty="0">
                <a:solidFill>
                  <a:srgbClr val="666666"/>
                </a:solidFill>
                <a:latin typeface="微软雅黑" panose="020B0503020204020204" pitchFamily="34" charset="-122"/>
                <a:ea typeface="微软雅黑" panose="020B0503020204020204" pitchFamily="34" charset="-122"/>
              </a:rPr>
              <a:t>CPU</a:t>
            </a:r>
            <a:r>
              <a:rPr lang="zh-CN" altLang="en-US" sz="2000" b="1" dirty="0">
                <a:solidFill>
                  <a:srgbClr val="666666"/>
                </a:solidFill>
                <a:latin typeface="微软雅黑" panose="020B0503020204020204" pitchFamily="34" charset="-122"/>
                <a:ea typeface="微软雅黑" panose="020B0503020204020204" pitchFamily="34" charset="-122"/>
              </a:rPr>
              <a:t>的缓存：</a:t>
            </a:r>
            <a:r>
              <a:rPr lang="zh-CN" altLang="en-US" sz="2000" dirty="0">
                <a:solidFill>
                  <a:srgbClr val="333333"/>
                </a:solidFill>
                <a:latin typeface="PingFang SC"/>
              </a:rPr>
              <a:t> </a:t>
            </a:r>
            <a:r>
              <a:rPr lang="en-US" altLang="zh-CN" sz="2000" dirty="0">
                <a:solidFill>
                  <a:srgbClr val="333333"/>
                </a:solidFill>
                <a:latin typeface="PingFang SC"/>
              </a:rPr>
              <a:t>CPU</a:t>
            </a:r>
            <a:r>
              <a:rPr lang="zh-CN" altLang="en-US" sz="2000" dirty="0">
                <a:solidFill>
                  <a:srgbClr val="333333"/>
                </a:solidFill>
                <a:latin typeface="PingFang SC"/>
              </a:rPr>
              <a:t>和内存间的临时存储器</a:t>
            </a:r>
            <a:endParaRPr lang="zh-CN" altLang="en-US" sz="2000" dirty="0"/>
          </a:p>
        </p:txBody>
      </p:sp>
      <p:pic>
        <p:nvPicPr>
          <p:cNvPr id="10" name="图片 9"/>
          <p:cNvPicPr>
            <a:picLocks noChangeAspect="1"/>
          </p:cNvPicPr>
          <p:nvPr/>
        </p:nvPicPr>
        <p:blipFill>
          <a:blip r:embed="rId1"/>
          <a:stretch>
            <a:fillRect/>
          </a:stretch>
        </p:blipFill>
        <p:spPr>
          <a:xfrm>
            <a:off x="8256240" y="2687077"/>
            <a:ext cx="3417565" cy="3071550"/>
          </a:xfrm>
          <a:prstGeom prst="rect">
            <a:avLst/>
          </a:prstGeom>
        </p:spPr>
      </p:pic>
      <p:sp>
        <p:nvSpPr>
          <p:cNvPr id="12" name="矩形 11"/>
          <p:cNvSpPr/>
          <p:nvPr/>
        </p:nvSpPr>
        <p:spPr>
          <a:xfrm>
            <a:off x="8878025" y="5949280"/>
            <a:ext cx="2173993" cy="369332"/>
          </a:xfrm>
          <a:prstGeom prst="rect">
            <a:avLst/>
          </a:prstGeom>
        </p:spPr>
        <p:txBody>
          <a:bodyPr wrap="none">
            <a:spAutoFit/>
          </a:bodyPr>
          <a:lstStyle/>
          <a:p>
            <a:r>
              <a:rPr lang="zh-CN" altLang="en-US" dirty="0">
                <a:solidFill>
                  <a:srgbClr val="333333"/>
                </a:solidFill>
                <a:latin typeface="PingFang SC"/>
              </a:rPr>
              <a:t>某</a:t>
            </a:r>
            <a:r>
              <a:rPr lang="en-US" altLang="zh-CN" dirty="0">
                <a:solidFill>
                  <a:srgbClr val="333333"/>
                </a:solidFill>
                <a:latin typeface="PingFang SC"/>
              </a:rPr>
              <a:t>8</a:t>
            </a:r>
            <a:r>
              <a:rPr lang="zh-CN" altLang="en-US" dirty="0">
                <a:solidFill>
                  <a:srgbClr val="333333"/>
                </a:solidFill>
                <a:latin typeface="PingFang SC"/>
              </a:rPr>
              <a:t>核处理器架构图</a:t>
            </a:r>
            <a:endParaRPr lang="zh-CN" altLang="en-US" dirty="0">
              <a:solidFill>
                <a:srgbClr val="333333"/>
              </a:solidFill>
              <a:latin typeface="PingFang S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1124744"/>
            <a:ext cx="1366080" cy="523220"/>
          </a:xfrm>
          <a:prstGeom prst="rect">
            <a:avLst/>
          </a:prstGeom>
          <a:noFill/>
        </p:spPr>
        <p:txBody>
          <a:bodyPr wrap="none" rtlCol="0">
            <a:spAutoFit/>
          </a:bodyPr>
          <a:lstStyle/>
          <a:p>
            <a:pPr marL="457200" indent="-45720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GPU</a:t>
            </a:r>
            <a:endParaRPr lang="zh-CN" altLang="en-US"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4" name="矩形 3"/>
          <p:cNvSpPr/>
          <p:nvPr/>
        </p:nvSpPr>
        <p:spPr>
          <a:xfrm>
            <a:off x="479376" y="2420888"/>
            <a:ext cx="4104456" cy="3323987"/>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图形处理器（英语：</a:t>
            </a:r>
            <a:r>
              <a:rPr lang="en-US" altLang="zh-CN" sz="2000" dirty="0">
                <a:latin typeface="微软雅黑" panose="020B0503020204020204" pitchFamily="34" charset="-122"/>
                <a:ea typeface="微软雅黑" panose="020B0503020204020204" pitchFamily="34" charset="-122"/>
              </a:rPr>
              <a:t>graphics processing unit</a:t>
            </a:r>
            <a:r>
              <a:rPr lang="zh-CN" altLang="en-US" sz="2000" dirty="0">
                <a:latin typeface="微软雅黑" panose="020B0503020204020204" pitchFamily="34" charset="-122"/>
                <a:ea typeface="微软雅黑" panose="020B0503020204020204" pitchFamily="34" charset="-122"/>
              </a:rPr>
              <a:t>，缩写：</a:t>
            </a:r>
            <a:r>
              <a:rPr lang="en-US" altLang="zh-CN" sz="2000" dirty="0">
                <a:latin typeface="微软雅黑" panose="020B0503020204020204" pitchFamily="34" charset="-122"/>
                <a:ea typeface="微软雅黑" panose="020B0503020204020204" pitchFamily="34" charset="-122"/>
              </a:rPr>
              <a:t>GPU</a:t>
            </a:r>
            <a:r>
              <a:rPr lang="zh-CN" altLang="en-US" sz="2000" dirty="0">
                <a:latin typeface="微软雅黑" panose="020B0503020204020204" pitchFamily="34" charset="-122"/>
                <a:ea typeface="微软雅黑" panose="020B0503020204020204" pitchFamily="34" charset="-122"/>
              </a:rPr>
              <a:t>），又称显示核心、视觉处理器、显示芯片，是一种专门在个人电脑、工作站、游戏机和一些移动设备（如平板电脑、智能手机等）上做图像和图形相关运算工作的微处理器。</a:t>
            </a:r>
            <a:endParaRPr lang="zh-CN" altLang="en-US" sz="2000" dirty="0">
              <a:latin typeface="微软雅黑" panose="020B0503020204020204" pitchFamily="34" charset="-122"/>
              <a:ea typeface="微软雅黑" panose="020B0503020204020204" pitchFamily="34" charset="-122"/>
            </a:endParaRPr>
          </a:p>
        </p:txBody>
      </p:sp>
      <p:pic>
        <p:nvPicPr>
          <p:cNvPr id="9218" name="Picture 2" descr="http://image109.360doc.com/DownloadImg/2021/01/0122/211866853_3_2021010110200058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9856" y="2276872"/>
            <a:ext cx="7160353" cy="41136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95400" y="836712"/>
            <a:ext cx="5040560" cy="4832092"/>
          </a:xfrm>
          <a:prstGeom prst="rect">
            <a:avLst/>
          </a:prstGeom>
          <a:noFill/>
        </p:spPr>
        <p:txBody>
          <a:bodyPr wrap="square" rtlCol="0">
            <a:spAutoFit/>
          </a:bodyPr>
          <a:lstStyle/>
          <a:p>
            <a:pPr marL="342900" indent="-342900">
              <a:buAutoNum type="ea1JpnChsDbPeriod"/>
            </a:pPr>
            <a:endParaRPr lang="en-US" altLang="zh-CN" sz="2800" dirty="0">
              <a:latin typeface="微软雅黑" panose="020B0503020204020204" pitchFamily="34" charset="-122"/>
              <a:ea typeface="微软雅黑" panose="020B0503020204020204" pitchFamily="34" charset="-122"/>
            </a:endParaRPr>
          </a:p>
          <a:p>
            <a:pPr lvl="0">
              <a:lnSpc>
                <a:spcPct val="200000"/>
              </a:lnSpc>
            </a:pPr>
            <a:r>
              <a:rPr lang="zh-CN" altLang="en-US" sz="2800" dirty="0">
                <a:latin typeface="微软雅黑" panose="020B0503020204020204" pitchFamily="34" charset="-122"/>
                <a:ea typeface="微软雅黑" panose="020B0503020204020204" pitchFamily="34" charset="-122"/>
              </a:rPr>
              <a:t>一、</a:t>
            </a:r>
            <a:r>
              <a:rPr lang="zh-CN" altLang="zh-CN" sz="2800" dirty="0">
                <a:latin typeface="微软雅黑" panose="020B0503020204020204" pitchFamily="34" charset="-122"/>
                <a:ea typeface="微软雅黑" panose="020B0503020204020204" pitchFamily="34" charset="-122"/>
              </a:rPr>
              <a:t>课程介绍</a:t>
            </a:r>
            <a:endParaRPr lang="zh-CN" altLang="zh-CN" sz="2800" dirty="0">
              <a:latin typeface="微软雅黑" panose="020B0503020204020204" pitchFamily="34" charset="-122"/>
              <a:ea typeface="微软雅黑" panose="020B0503020204020204" pitchFamily="34" charset="-122"/>
            </a:endParaRPr>
          </a:p>
          <a:p>
            <a:pPr lvl="0">
              <a:lnSpc>
                <a:spcPct val="200000"/>
              </a:lnSpc>
            </a:pPr>
            <a:r>
              <a:rPr lang="zh-CN" altLang="en-US" sz="2800" dirty="0">
                <a:latin typeface="微软雅黑" panose="020B0503020204020204" pitchFamily="34" charset="-122"/>
                <a:ea typeface="微软雅黑" panose="020B0503020204020204" pitchFamily="34" charset="-122"/>
              </a:rPr>
              <a:t>二、</a:t>
            </a:r>
            <a:r>
              <a:rPr lang="zh-CN" altLang="zh-CN" sz="2800" dirty="0">
                <a:latin typeface="微软雅黑" panose="020B0503020204020204" pitchFamily="34" charset="-122"/>
                <a:ea typeface="微软雅黑" panose="020B0503020204020204" pitchFamily="34" charset="-122"/>
              </a:rPr>
              <a:t>小车硬件介绍</a:t>
            </a:r>
            <a:endParaRPr lang="zh-CN" altLang="zh-CN" sz="2800" dirty="0">
              <a:latin typeface="微软雅黑" panose="020B0503020204020204" pitchFamily="34" charset="-122"/>
              <a:ea typeface="微软雅黑" panose="020B0503020204020204" pitchFamily="34" charset="-122"/>
            </a:endParaRPr>
          </a:p>
          <a:p>
            <a:pPr lvl="0">
              <a:lnSpc>
                <a:spcPct val="200000"/>
              </a:lnSpc>
            </a:pPr>
            <a:r>
              <a:rPr lang="zh-CN" altLang="en-US" sz="2800" dirty="0">
                <a:latin typeface="微软雅黑" panose="020B0503020204020204" pitchFamily="34" charset="-122"/>
                <a:ea typeface="微软雅黑" panose="020B0503020204020204" pitchFamily="34" charset="-122"/>
              </a:rPr>
              <a:t>三、</a:t>
            </a:r>
            <a:r>
              <a:rPr lang="zh-CN" altLang="zh-CN" sz="2800" dirty="0">
                <a:latin typeface="微软雅黑" panose="020B0503020204020204" pitchFamily="34" charset="-122"/>
                <a:ea typeface="微软雅黑" panose="020B0503020204020204" pitchFamily="34" charset="-122"/>
              </a:rPr>
              <a:t>小车软件介绍</a:t>
            </a:r>
            <a:endParaRPr lang="zh-CN" altLang="zh-CN" sz="2800" dirty="0">
              <a:latin typeface="微软雅黑" panose="020B0503020204020204" pitchFamily="34" charset="-122"/>
              <a:ea typeface="微软雅黑" panose="020B0503020204020204" pitchFamily="34" charset="-122"/>
            </a:endParaRPr>
          </a:p>
          <a:p>
            <a:pPr lvl="0">
              <a:lnSpc>
                <a:spcPct val="200000"/>
              </a:lnSpc>
            </a:pPr>
            <a:r>
              <a:rPr lang="zh-CN" altLang="en-US" sz="2800" dirty="0">
                <a:latin typeface="微软雅黑" panose="020B0503020204020204" pitchFamily="34" charset="-122"/>
                <a:ea typeface="微软雅黑" panose="020B0503020204020204" pitchFamily="34" charset="-122"/>
              </a:rPr>
              <a:t>四、</a:t>
            </a:r>
            <a:r>
              <a:rPr lang="en-US" altLang="zh-CN" sz="2800" dirty="0">
                <a:latin typeface="微软雅黑" panose="020B0503020204020204" pitchFamily="34" charset="-122"/>
                <a:ea typeface="微软雅黑" panose="020B0503020204020204" pitchFamily="34" charset="-122"/>
              </a:rPr>
              <a:t>python</a:t>
            </a:r>
            <a:r>
              <a:rPr lang="zh-CN" altLang="zh-CN" sz="2800" dirty="0">
                <a:latin typeface="微软雅黑" panose="020B0503020204020204" pitchFamily="34" charset="-122"/>
                <a:ea typeface="微软雅黑" panose="020B0503020204020204" pitchFamily="34" charset="-122"/>
              </a:rPr>
              <a:t>介绍</a:t>
            </a:r>
            <a:endParaRPr lang="zh-CN" altLang="zh-CN" sz="2800" dirty="0">
              <a:latin typeface="微软雅黑" panose="020B0503020204020204" pitchFamily="34" charset="-122"/>
              <a:ea typeface="微软雅黑" panose="020B0503020204020204" pitchFamily="34" charset="-122"/>
            </a:endParaRPr>
          </a:p>
          <a:p>
            <a:pPr>
              <a:lnSpc>
                <a:spcPct val="200000"/>
              </a:lnSpc>
            </a:pPr>
            <a:r>
              <a:rPr lang="zh-CN" altLang="en-US" sz="2800" dirty="0">
                <a:latin typeface="微软雅黑" panose="020B0503020204020204" pitchFamily="34" charset="-122"/>
                <a:ea typeface="微软雅黑" panose="020B0503020204020204" pitchFamily="34" charset="-122"/>
              </a:rPr>
              <a:t>五、</a:t>
            </a:r>
            <a:r>
              <a:rPr lang="zh-CN" altLang="zh-CN" sz="2800" dirty="0">
                <a:latin typeface="微软雅黑" panose="020B0503020204020204" pitchFamily="34" charset="-122"/>
                <a:ea typeface="微软雅黑" panose="020B0503020204020204" pitchFamily="34" charset="-122"/>
              </a:rPr>
              <a:t>深度学习介绍</a:t>
            </a:r>
            <a:endParaRPr lang="zh-CN" altLang="en-US" sz="2800" dirty="0">
              <a:latin typeface="微软雅黑" panose="020B0503020204020204" pitchFamily="34" charset="-122"/>
              <a:ea typeface="微软雅黑" panose="020B0503020204020204" pitchFamily="34" charset="-122"/>
            </a:endParaRPr>
          </a:p>
        </p:txBody>
      </p:sp>
      <p:sp>
        <p:nvSpPr>
          <p:cNvPr id="4" name="object 3"/>
          <p:cNvSpPr txBox="1"/>
          <p:nvPr/>
        </p:nvSpPr>
        <p:spPr>
          <a:xfrm>
            <a:off x="381000" y="306173"/>
            <a:ext cx="2762672"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课程安排</a:t>
            </a:r>
            <a:endParaRPr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3018309">
            <a:off x="5510319" y="4784276"/>
            <a:ext cx="1881071" cy="1410803"/>
          </a:xfrm>
          <a:prstGeom prst="rect">
            <a:avLst/>
          </a:prstGeom>
        </p:spPr>
      </p:pic>
      <p:sp>
        <p:nvSpPr>
          <p:cNvPr id="6" name="弧形 5"/>
          <p:cNvSpPr/>
          <p:nvPr/>
        </p:nvSpPr>
        <p:spPr>
          <a:xfrm rot="539076">
            <a:off x="6655661" y="4387276"/>
            <a:ext cx="849326" cy="1070399"/>
          </a:xfrm>
          <a:prstGeom prst="arc">
            <a:avLst>
              <a:gd name="adj1" fmla="val 16200000"/>
              <a:gd name="adj2" fmla="val 215160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弧形 6"/>
          <p:cNvSpPr/>
          <p:nvPr/>
        </p:nvSpPr>
        <p:spPr>
          <a:xfrm>
            <a:off x="6730727" y="4014154"/>
            <a:ext cx="1236224" cy="1816642"/>
          </a:xfrm>
          <a:prstGeom prst="arc">
            <a:avLst>
              <a:gd name="adj1" fmla="val 16200000"/>
              <a:gd name="adj2" fmla="val 112419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p:cNvSpPr/>
          <p:nvPr/>
        </p:nvSpPr>
        <p:spPr>
          <a:xfrm rot="438699">
            <a:off x="6379391" y="3370215"/>
            <a:ext cx="2088086" cy="2784677"/>
          </a:xfrm>
          <a:prstGeom prst="arc">
            <a:avLst>
              <a:gd name="adj1" fmla="val 16200000"/>
              <a:gd name="adj2" fmla="val 128905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椭圆 8"/>
          <p:cNvSpPr/>
          <p:nvPr/>
        </p:nvSpPr>
        <p:spPr>
          <a:xfrm>
            <a:off x="8593807" y="1700808"/>
            <a:ext cx="3059096" cy="278152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9376" y="1124744"/>
            <a:ext cx="2443298" cy="523220"/>
          </a:xfrm>
          <a:prstGeom prst="rect">
            <a:avLst/>
          </a:prstGeom>
          <a:noFill/>
        </p:spPr>
        <p:txBody>
          <a:bodyPr wrap="none" rtlCol="0">
            <a:spAutoFit/>
          </a:bodyPr>
          <a:lstStyle/>
          <a:p>
            <a:pPr marL="457200" indent="-45720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GPU</a:t>
            </a:r>
            <a:r>
              <a:rPr lang="zh-CN" altLang="en-US" sz="2800" dirty="0">
                <a:latin typeface="Times New Roman" panose="02020603050405020304" pitchFamily="18" charset="0"/>
                <a:cs typeface="Times New Roman" panose="02020603050405020304" pitchFamily="18" charset="0"/>
              </a:rPr>
              <a:t>与显卡</a:t>
            </a:r>
            <a:endParaRPr lang="zh-CN" altLang="en-US"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pic>
        <p:nvPicPr>
          <p:cNvPr id="12290" name="Picture 2" descr="https://bkimg.cdn.bcebos.com/pic/f9dcd100baa1cd11985c94b9b112c8fcc2ce2d45?x-bce-process=image/watermark,image_d2F0ZXIvYmFpa2U4MA==,g_7,xp_5,yp_5/format,f_aut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7391" y="1326918"/>
            <a:ext cx="2160240" cy="193867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gimg2.baidu.com/image_search/src=http%3A%2F%2Fimg.chinaz.com%2Franker%2Fimages%2Fgpu_img%2F275.jpg&amp;refer=http%3A%2F%2Fimg.chinaz.com&amp;app=2002&amp;size=f9999,10000&amp;q=a80&amp;n=0&amp;g=0n&amp;fmt=jpeg?sec=1636867973&amp;t=b49a2351aabf2c9c3c6427db0e98f943"/>
          <p:cNvPicPr>
            <a:picLocks noChangeAspect="1" noChangeArrowheads="1"/>
          </p:cNvPicPr>
          <p:nvPr/>
        </p:nvPicPr>
        <p:blipFill rotWithShape="1">
          <a:blip r:embed="rId2">
            <a:extLst>
              <a:ext uri="{28A0092B-C50C-407E-A947-70E740481C1C}">
                <a14:useLocalDpi xmlns:a14="http://schemas.microsoft.com/office/drawing/2010/main" val="0"/>
              </a:ext>
            </a:extLst>
          </a:blip>
          <a:srcRect l="13893" t="21920" r="12764" b="17601"/>
          <a:stretch>
            <a:fillRect/>
          </a:stretch>
        </p:blipFill>
        <p:spPr bwMode="auto">
          <a:xfrm>
            <a:off x="1670438" y="3304300"/>
            <a:ext cx="2964063" cy="1276828"/>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863752" y="4581128"/>
            <a:ext cx="4493538" cy="461665"/>
          </a:xfrm>
          <a:prstGeom prst="rect">
            <a:avLst/>
          </a:prstGeom>
        </p:spPr>
        <p:txBody>
          <a:bodyPr wrap="none">
            <a:spAutoFit/>
          </a:bodyPr>
          <a:lstStyle/>
          <a:p>
            <a:r>
              <a:rPr lang="zh-CN" altLang="en-US" sz="2400" dirty="0">
                <a:solidFill>
                  <a:srgbClr val="333333"/>
                </a:solidFill>
                <a:latin typeface="微软雅黑" panose="020B0503020204020204" pitchFamily="34" charset="-122"/>
                <a:ea typeface="微软雅黑" panose="020B0503020204020204" pitchFamily="34" charset="-122"/>
              </a:rPr>
              <a:t>性质不同、组成不同、用途不同</a:t>
            </a:r>
            <a:endParaRPr lang="zh-CN" altLang="en-US" sz="2400" dirty="0">
              <a:latin typeface="微软雅黑" panose="020B0503020204020204" pitchFamily="34" charset="-122"/>
              <a:ea typeface="微软雅黑" panose="020B0503020204020204" pitchFamily="34" charset="-122"/>
            </a:endParaRPr>
          </a:p>
        </p:txBody>
      </p:sp>
      <p:sp>
        <p:nvSpPr>
          <p:cNvPr id="6" name="矩形 5"/>
          <p:cNvSpPr/>
          <p:nvPr/>
        </p:nvSpPr>
        <p:spPr>
          <a:xfrm>
            <a:off x="784753" y="5176655"/>
            <a:ext cx="5724644" cy="1200329"/>
          </a:xfrm>
          <a:prstGeom prst="rect">
            <a:avLst/>
          </a:prstGeom>
        </p:spPr>
        <p:txBody>
          <a:bodyPr wrap="none">
            <a:spAutoFit/>
          </a:bodyPr>
          <a:lstStyle/>
          <a:p>
            <a:pPr>
              <a:lnSpc>
                <a:spcPct val="150000"/>
              </a:lnSpc>
            </a:pPr>
            <a:r>
              <a:rPr lang="zh-CN" altLang="en-US" dirty="0">
                <a:solidFill>
                  <a:srgbClr val="333333"/>
                </a:solidFill>
                <a:latin typeface="PingFang SC"/>
              </a:rPr>
              <a:t>显卡：显卡是连接显示器和个人计算机主板的重要组件</a:t>
            </a:r>
            <a:endParaRPr lang="en-US" altLang="zh-CN" dirty="0">
              <a:solidFill>
                <a:srgbClr val="333333"/>
              </a:solidFill>
              <a:latin typeface="PingFang SC"/>
            </a:endParaRPr>
          </a:p>
          <a:p>
            <a:pPr>
              <a:lnSpc>
                <a:spcPct val="150000"/>
              </a:lnSpc>
            </a:pPr>
            <a:r>
              <a:rPr lang="en-US" altLang="zh-CN" dirty="0">
                <a:solidFill>
                  <a:srgbClr val="333333"/>
                </a:solidFill>
                <a:latin typeface="PingFang SC"/>
              </a:rPr>
              <a:t>GPU</a:t>
            </a:r>
            <a:r>
              <a:rPr lang="zh-CN" altLang="en-US" dirty="0">
                <a:solidFill>
                  <a:srgbClr val="333333"/>
                </a:solidFill>
                <a:latin typeface="PingFang SC"/>
              </a:rPr>
              <a:t>是一种专门做图像和图形相关运算工作的微处理器</a:t>
            </a:r>
            <a:endParaRPr lang="zh-CN" altLang="en-US" dirty="0"/>
          </a:p>
          <a:p>
            <a:endParaRPr lang="zh-CN" altLang="en-US" dirty="0"/>
          </a:p>
        </p:txBody>
      </p:sp>
      <p:pic>
        <p:nvPicPr>
          <p:cNvPr id="3074" name="Picture 2" descr="https://ss2.baidu.com/6ONYsjip0QIZ8tyhnq/it/u=2202600071,1301017388&amp;fm=173&amp;app=25&amp;f=JPEG?w=640&amp;h=646&amp;s=4988AC534BC06ADE152DBC440300A0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556792"/>
            <a:ext cx="2668705" cy="2693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74090" y="1052736"/>
            <a:ext cx="10690462" cy="3529171"/>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Jetson </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是</a:t>
            </a:r>
            <a:r>
              <a:rPr lang="zh-CN" altLang="en-US" sz="24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NVIDIA</a:t>
            </a:r>
            <a:r>
              <a:rPr lang="zh-CN" altLang="en-US" sz="2400" spc="-109"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推出的嵌入式系统，目标是适用于自主机器的</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AI</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平台</a:t>
            </a:r>
            <a:endPar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spcBef>
                <a:spcPts val="1590"/>
              </a:spcBef>
              <a:buFont typeface="Arial" panose="020B0604020202020204" pitchFamily="34" charset="0"/>
              <a:buChar char="•"/>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每一个</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Jetson</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产品都是一个完备的模块化系统</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包含</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CPU, GPU,DRAM</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和闪存，并且具备可扩展性</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buFont typeface="Arial" panose="020B0604020202020204" pitchFamily="34" charset="0"/>
              <a:buChar char="•"/>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所有</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Jetson</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产品均由</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NVIDIA</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同一软件堆栈</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Jetpack</a:t>
            </a:r>
            <a:r>
              <a:rPr lang="en-US" altLang="zh-CN" sz="2400" spc="1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SDK</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提供支持，包含了几乎所有主流的机器学习框架</a:t>
            </a:r>
            <a:r>
              <a:rPr lang="en-US" altLang="zh-CN" sz="2400" spc="-2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TensorFlow</a:t>
            </a:r>
            <a:r>
              <a:rPr lang="en-US" altLang="zh-CN" sz="2400" spc="-2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spc="-2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Caffe</a:t>
            </a:r>
            <a:r>
              <a:rPr lang="en-US" altLang="zh-CN" sz="2400" spc="-2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spc="-2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PyTorch</a:t>
            </a:r>
            <a:r>
              <a:rPr lang="en-US" altLang="zh-CN" sz="2400" spc="-2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spc="-2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Keras</a:t>
            </a:r>
            <a:r>
              <a:rPr lang="en-US" altLang="zh-CN" sz="2400" spc="83"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和</a:t>
            </a:r>
            <a:r>
              <a:rPr lang="zh-CN" altLang="en-US" sz="24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MXNet</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ts val="2010"/>
              </a:lnSpc>
              <a:spcBef>
                <a:spcPts val="1590"/>
              </a:spcBef>
            </a:pPr>
            <a:endPar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839416" y="4149080"/>
            <a:ext cx="10482347" cy="1832419"/>
          </a:xfrm>
          <a:prstGeom prst="rect">
            <a:avLst/>
          </a:prstGeom>
        </p:spPr>
      </p:pic>
      <p:cxnSp>
        <p:nvCxnSpPr>
          <p:cNvPr id="6" name="直接箭头连接符 5"/>
          <p:cNvCxnSpPr/>
          <p:nvPr/>
        </p:nvCxnSpPr>
        <p:spPr>
          <a:xfrm>
            <a:off x="1127448" y="6381328"/>
            <a:ext cx="97930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59896" y="5935177"/>
            <a:ext cx="2954655" cy="461665"/>
          </a:xfrm>
          <a:prstGeom prst="rect">
            <a:avLst/>
          </a:prstGeom>
          <a:noFill/>
        </p:spPr>
        <p:txBody>
          <a:bodyPr wrap="none" rtlCol="0">
            <a:spAutoFit/>
          </a:bodyPr>
          <a:lstStyle/>
          <a:p>
            <a:r>
              <a:rPr lang="zh-CN" altLang="en-US" sz="2400" dirty="0">
                <a:latin typeface="微软雅黑" panose="020B0503020204020204" pitchFamily="34" charset="-122"/>
                <a:ea typeface="微软雅黑" panose="020B0503020204020204" pitchFamily="34" charset="-122"/>
              </a:rPr>
              <a:t>架构升级，算力提升</a:t>
            </a:r>
            <a:endParaRPr lang="zh-CN" altLang="en-US" sz="2400" dirty="0">
              <a:latin typeface="微软雅黑" panose="020B0503020204020204" pitchFamily="34" charset="-122"/>
              <a:ea typeface="微软雅黑" panose="020B0503020204020204" pitchFamily="34" charset="-122"/>
            </a:endParaRPr>
          </a:p>
        </p:txBody>
      </p:sp>
      <p:sp>
        <p:nvSpPr>
          <p:cNvPr id="9"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10" name="object 3"/>
          <p:cNvSpPr txBox="1"/>
          <p:nvPr/>
        </p:nvSpPr>
        <p:spPr>
          <a:xfrm>
            <a:off x="4367808" y="274112"/>
            <a:ext cx="3075102" cy="500137"/>
          </a:xfrm>
          <a:prstGeom prst="rect">
            <a:avLst/>
          </a:prstGeom>
        </p:spPr>
        <p:txBody>
          <a:bodyPr vert="horz" wrap="square" lIns="0" tIns="0" rIns="0" bIns="0" rtlCol="0">
            <a:spAutoFit/>
          </a:bodyPr>
          <a:lstStyle/>
          <a:p>
            <a:pPr marL="457200" marR="0" indent="-457200">
              <a:lnSpc>
                <a:spcPts val="4170"/>
              </a:lnSpc>
              <a:spcBef>
                <a:spcPts val="0"/>
              </a:spcBef>
              <a:spcAft>
                <a:spcPts val="0"/>
              </a:spcAft>
              <a:buFont typeface="Arial" panose="020B0604020202020204" pitchFamily="34" charset="0"/>
              <a:buChar char="•"/>
            </a:pPr>
            <a:r>
              <a:rPr sz="3000" dirty="0">
                <a:latin typeface="Times New Roman" panose="02020603050405020304" pitchFamily="18" charset="0"/>
                <a:cs typeface="Times New Roman" panose="02020603050405020304" pitchFamily="18" charset="0"/>
              </a:rPr>
              <a:t>Jetson</a:t>
            </a:r>
            <a:r>
              <a:rPr lang="zh-CN" altLang="en-US" sz="3000" spc="-12" dirty="0">
                <a:latin typeface="Times New Roman" panose="02020603050405020304" pitchFamily="18" charset="0"/>
                <a:cs typeface="Times New Roman" panose="02020603050405020304" pitchFamily="18" charset="0"/>
              </a:rPr>
              <a:t>是什么</a:t>
            </a:r>
            <a:endParaRPr sz="3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1" y="1196752"/>
            <a:ext cx="12191999" cy="5661249"/>
          </a:xfrm>
          <a:prstGeom prst="rect">
            <a:avLst/>
          </a:prstGeom>
          <a:blipFill>
            <a:blip r:embed="rId1" cstate="print"/>
            <a:srcRect/>
            <a:stretch>
              <a:fillRect l="-225" t="-14323" b="2"/>
            </a:stretch>
          </a:blipFill>
        </p:spPr>
        <p:txBody>
          <a:bodyPr wrap="square" lIns="0" tIns="0" rIns="0" bIns="0" rtlCol="0">
            <a:spAutoFit/>
          </a:bodyPr>
          <a:lstStyle/>
          <a:p>
            <a:endParaRPr dirty="0"/>
          </a:p>
        </p:txBody>
      </p:sp>
      <p:sp>
        <p:nvSpPr>
          <p:cNvPr id="3" name="object 3"/>
          <p:cNvSpPr txBox="1"/>
          <p:nvPr/>
        </p:nvSpPr>
        <p:spPr>
          <a:xfrm>
            <a:off x="4367808" y="274112"/>
            <a:ext cx="3075102" cy="500137"/>
          </a:xfrm>
          <a:prstGeom prst="rect">
            <a:avLst/>
          </a:prstGeom>
        </p:spPr>
        <p:txBody>
          <a:bodyPr vert="horz" wrap="square" lIns="0" tIns="0" rIns="0" bIns="0" rtlCol="0">
            <a:spAutoFit/>
          </a:bodyPr>
          <a:lstStyle/>
          <a:p>
            <a:pPr marL="457200" marR="0" indent="-457200">
              <a:lnSpc>
                <a:spcPts val="4170"/>
              </a:lnSpc>
              <a:spcBef>
                <a:spcPts val="0"/>
              </a:spcBef>
              <a:spcAft>
                <a:spcPts val="0"/>
              </a:spcAft>
              <a:buFont typeface="Arial" panose="020B0604020202020204" pitchFamily="34" charset="0"/>
              <a:buChar char="•"/>
            </a:pPr>
            <a:r>
              <a:rPr sz="3000" dirty="0">
                <a:latin typeface="Times New Roman" panose="02020603050405020304" pitchFamily="18" charset="0"/>
                <a:cs typeface="Times New Roman" panose="02020603050405020304" pitchFamily="18" charset="0"/>
              </a:rPr>
              <a:t>Jetson</a:t>
            </a:r>
            <a:r>
              <a:rPr sz="3000" spc="-12" dirty="0">
                <a:latin typeface="Times New Roman" panose="02020603050405020304" pitchFamily="18" charset="0"/>
                <a:cs typeface="Times New Roman" panose="02020603050405020304" pitchFamily="18" charset="0"/>
              </a:rPr>
              <a:t> </a:t>
            </a:r>
            <a:r>
              <a:rPr sz="3000" dirty="0">
                <a:latin typeface="Times New Roman" panose="02020603050405020304" pitchFamily="18" charset="0"/>
                <a:cs typeface="Times New Roman" panose="02020603050405020304" pitchFamily="18" charset="0"/>
              </a:rPr>
              <a:t>Family</a:t>
            </a:r>
            <a:endParaRPr sz="3000" dirty="0">
              <a:latin typeface="Times New Roman" panose="02020603050405020304" pitchFamily="18" charset="0"/>
              <a:cs typeface="Times New Roman" panose="02020603050405020304" pitchFamily="18" charset="0"/>
            </a:endParaRPr>
          </a:p>
        </p:txBody>
      </p:sp>
      <p:sp>
        <p:nvSpPr>
          <p:cNvPr id="4" name="椭圆 3"/>
          <p:cNvSpPr/>
          <p:nvPr/>
        </p:nvSpPr>
        <p:spPr>
          <a:xfrm>
            <a:off x="6600056" y="2204864"/>
            <a:ext cx="2664296" cy="360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23392" y="1086900"/>
            <a:ext cx="11017224" cy="5740867"/>
          </a:xfrm>
          <a:prstGeom prst="rect">
            <a:avLst/>
          </a:prstGeom>
        </p:spPr>
      </p:pic>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4367808" y="274112"/>
            <a:ext cx="3075102" cy="503984"/>
          </a:xfrm>
          <a:prstGeom prst="rect">
            <a:avLst/>
          </a:prstGeom>
        </p:spPr>
        <p:txBody>
          <a:bodyPr vert="horz" wrap="square" lIns="0" tIns="0" rIns="0" bIns="0" rtlCol="0">
            <a:spAutoFit/>
          </a:bodyPr>
          <a:lstStyle/>
          <a:p>
            <a:pPr marL="457200" marR="0" indent="-457200">
              <a:lnSpc>
                <a:spcPts val="4170"/>
              </a:lnSpc>
              <a:spcBef>
                <a:spcPts val="0"/>
              </a:spcBef>
              <a:spcAft>
                <a:spcPts val="0"/>
              </a:spcAft>
              <a:buFont typeface="Arial" panose="020B0604020202020204" pitchFamily="34" charset="0"/>
              <a:buChar char="•"/>
            </a:pPr>
            <a:r>
              <a:rPr lang="en-US" altLang="zh-CN" sz="3000" dirty="0">
                <a:latin typeface="Times New Roman" panose="02020603050405020304" pitchFamily="18" charset="0"/>
                <a:cs typeface="Times New Roman" panose="02020603050405020304" pitchFamily="18" charset="0"/>
              </a:rPr>
              <a:t>Nano vs NX</a:t>
            </a:r>
            <a:endParaRPr sz="3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1000" y="2132856"/>
            <a:ext cx="8064896" cy="3785652"/>
          </a:xfrm>
          <a:prstGeom prst="rect">
            <a:avLst/>
          </a:prstGeom>
        </p:spPr>
        <p:txBody>
          <a:bodyPr wrap="square">
            <a:spAutoFit/>
          </a:bodyPr>
          <a:lstStyle/>
          <a:p>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本机采用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NX</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AI </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计算芯片作为核心主控器，全面支持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CUDA </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加速边缘计算功能，并且拥有多核心并发计算能力。</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CUDA——</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通用并行计算架构，使</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GPU</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能够解决复杂的计算问题。</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并行计算</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是一种一次可执行多个指令的算法，目的是提高计算速度，及通过扩大问题求解规模，解决大型而复杂的计算问题。</a:t>
            </a:r>
            <a:b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6" name="object 3"/>
          <p:cNvSpPr txBox="1"/>
          <p:nvPr/>
        </p:nvSpPr>
        <p:spPr>
          <a:xfrm>
            <a:off x="623392" y="1209704"/>
            <a:ext cx="3075102" cy="494110"/>
          </a:xfrm>
          <a:prstGeom prst="rect">
            <a:avLst/>
          </a:prstGeom>
        </p:spPr>
        <p:txBody>
          <a:bodyPr vert="horz" wrap="square" lIns="0" tIns="0" rIns="0" bIns="0" rtlCol="0">
            <a:spAutoFit/>
          </a:bodyPr>
          <a:lstStyle/>
          <a:p>
            <a:pPr marL="457200" marR="0" indent="-457200">
              <a:lnSpc>
                <a:spcPts val="4170"/>
              </a:lnSpc>
              <a:spcBef>
                <a:spcPts val="0"/>
              </a:spcBef>
              <a:spcAft>
                <a:spcPts val="0"/>
              </a:spcAft>
              <a:buFont typeface="Arial" panose="020B0604020202020204" pitchFamily="34" charset="0"/>
              <a:buChar char="•"/>
            </a:pPr>
            <a:r>
              <a:rPr lang="en-US" altLang="zh-CN" sz="3000" dirty="0">
                <a:latin typeface="Times New Roman" panose="02020603050405020304" pitchFamily="18" charset="0"/>
                <a:cs typeface="Times New Roman" panose="02020603050405020304" pitchFamily="18" charset="0"/>
              </a:rPr>
              <a:t>NX</a:t>
            </a:r>
            <a:endParaRPr sz="3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80568" y="1006984"/>
            <a:ext cx="6147048" cy="4744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sz="3000" spc="-16" dirty="0">
                <a:latin typeface="微软雅黑" panose="020B0503020204020204" pitchFamily="34" charset="-122"/>
                <a:ea typeface="微软雅黑" panose="020B0503020204020204" pitchFamily="34" charset="-122"/>
                <a:cs typeface="LOSEGO+SimHei" panose="02010609060101010101"/>
              </a:rPr>
              <a:t>驱动板主要部件及接口</a:t>
            </a:r>
            <a:endParaRPr sz="3000" spc="-16" dirty="0">
              <a:latin typeface="微软雅黑" panose="020B0503020204020204" pitchFamily="34" charset="-122"/>
              <a:ea typeface="微软雅黑" panose="020B0503020204020204" pitchFamily="34" charset="-122"/>
              <a:cs typeface="LOSEGO+SimHei" panose="02010609060101010101"/>
            </a:endParaRPr>
          </a:p>
        </p:txBody>
      </p:sp>
      <p:pic>
        <p:nvPicPr>
          <p:cNvPr id="3" name="图片 2"/>
          <p:cNvPicPr>
            <a:picLocks noChangeAspect="1"/>
          </p:cNvPicPr>
          <p:nvPr/>
        </p:nvPicPr>
        <p:blipFill>
          <a:blip r:embed="rId1"/>
          <a:stretch>
            <a:fillRect/>
          </a:stretch>
        </p:blipFill>
        <p:spPr>
          <a:xfrm>
            <a:off x="263352" y="1484784"/>
            <a:ext cx="7371029" cy="4896544"/>
          </a:xfrm>
          <a:prstGeom prst="rect">
            <a:avLst/>
          </a:prstGeom>
          <a:effectLst>
            <a:softEdge rad="635000"/>
          </a:effectLst>
        </p:spPr>
      </p:pic>
      <p:sp>
        <p:nvSpPr>
          <p:cNvPr id="4" name="文本框 3"/>
          <p:cNvSpPr txBox="1"/>
          <p:nvPr/>
        </p:nvSpPr>
        <p:spPr>
          <a:xfrm>
            <a:off x="3428608" y="6039453"/>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173500" y="6085094"/>
            <a:ext cx="800219"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13</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2935139" y="6063934"/>
            <a:ext cx="800219"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14</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4210610" y="6127413"/>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5</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269767" y="6085094"/>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2</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176120" y="3763779"/>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6</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158417" y="5373216"/>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7</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2495600" y="1484784"/>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3</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5076661" y="1484784"/>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4</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05113" y="2348880"/>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8</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68860" y="3061530"/>
            <a:ext cx="697627"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9</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41689" y="3992387"/>
            <a:ext cx="800219"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10</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19336" y="4458598"/>
            <a:ext cx="792589"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11</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66268" y="5165562"/>
            <a:ext cx="800219" cy="338554"/>
          </a:xfrm>
          <a:prstGeom prst="rect">
            <a:avLst/>
          </a:prstGeom>
          <a:noFill/>
        </p:spPr>
        <p:txBody>
          <a:bodyPr wrap="none" rtlCol="0">
            <a:spAutoFit/>
          </a:bodyPr>
          <a:lstStyle/>
          <a:p>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12</a:t>
            </a:r>
            <a:r>
              <a:rPr lang="zh-CN" altLang="en-US"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p:txBody>
      </p:sp>
      <p:sp>
        <p:nvSpPr>
          <p:cNvPr id="18" name="object 6"/>
          <p:cNvSpPr txBox="1"/>
          <p:nvPr/>
        </p:nvSpPr>
        <p:spPr>
          <a:xfrm>
            <a:off x="7894216" y="1951335"/>
            <a:ext cx="4034431" cy="795089"/>
          </a:xfrm>
          <a:prstGeom prst="rect">
            <a:avLst/>
          </a:prstGeom>
        </p:spPr>
        <p:txBody>
          <a:bodyPr vert="horz" wrap="square" lIns="0" tIns="0" rIns="0" bIns="0" rtlCol="0">
            <a:spAutoFit/>
          </a:bodyPr>
          <a:lstStyle/>
          <a:p>
            <a:pPr marL="0" marR="0">
              <a:lnSpc>
                <a:spcPts val="2010"/>
              </a:lnSpc>
              <a:spcBef>
                <a:spcPts val="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⑴</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SODIMM </a:t>
            </a:r>
            <a:r>
              <a:rPr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接口</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（内存）</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2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⑵</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M.2 Key </a:t>
            </a:r>
            <a:r>
              <a:rPr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E</a:t>
            </a:r>
            <a:r>
              <a:rPr sz="2000" dirty="0" err="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接口</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（连接</a:t>
            </a:r>
            <a:r>
              <a:rPr lang="en-US" altLang="zh-CN" sz="2000" dirty="0" err="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WiFi</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蓝牙）</a:t>
            </a:r>
            <a:endParaRPr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a:lnSpc>
                <a:spcPts val="1800"/>
              </a:lnSpc>
              <a:spcBef>
                <a:spcPts val="23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⑶</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控制模块</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object 8"/>
          <p:cNvSpPr txBox="1"/>
          <p:nvPr/>
        </p:nvSpPr>
        <p:spPr>
          <a:xfrm>
            <a:off x="7894217" y="2774019"/>
            <a:ext cx="4924737" cy="2475037"/>
          </a:xfrm>
          <a:prstGeom prst="rect">
            <a:avLst/>
          </a:prstGeom>
        </p:spPr>
        <p:txBody>
          <a:bodyPr vert="horz" wrap="square" lIns="0" tIns="0" rIns="0" bIns="0" rtlCol="0">
            <a:spAutoFit/>
          </a:bodyPr>
          <a:lstStyle/>
          <a:p>
            <a:pPr marL="0" marR="0">
              <a:lnSpc>
                <a:spcPts val="2015"/>
              </a:lnSpc>
              <a:spcBef>
                <a:spcPts val="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⑷</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电机接口</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(USB type-C)</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15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⑸</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电源接口(12V)</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15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⑹</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摄像头接口(USB type-C)</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2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⑺</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扩展传感器接口(USB type-C)</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2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⑻</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RJ45网口</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15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⑼</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USB type-A</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5"/>
              </a:lnSpc>
              <a:spcBef>
                <a:spcPts val="195"/>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⑽</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USB type-C</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1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⑾</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Debug</a:t>
            </a:r>
            <a:r>
              <a:rPr sz="2000" spc="19"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接口</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2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⑿</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microSD 槽位</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object 13"/>
          <p:cNvSpPr txBox="1"/>
          <p:nvPr/>
        </p:nvSpPr>
        <p:spPr>
          <a:xfrm>
            <a:off x="7894217" y="5243810"/>
            <a:ext cx="3679976" cy="795089"/>
          </a:xfrm>
          <a:prstGeom prst="rect">
            <a:avLst/>
          </a:prstGeom>
        </p:spPr>
        <p:txBody>
          <a:bodyPr vert="horz" wrap="square" lIns="0" tIns="0" rIns="0" bIns="0" rtlCol="0">
            <a:spAutoFit/>
          </a:bodyPr>
          <a:lstStyle/>
          <a:p>
            <a:pPr marL="0" marR="0">
              <a:lnSpc>
                <a:spcPts val="2010"/>
              </a:lnSpc>
              <a:spcBef>
                <a:spcPts val="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⒀</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HD</a:t>
            </a:r>
            <a:r>
              <a:rPr 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MI</a:t>
            </a:r>
            <a:r>
              <a:rPr sz="2000" spc="1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接口(不支持）</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a:lnSpc>
                <a:spcPts val="2010"/>
              </a:lnSpc>
              <a:spcBef>
                <a:spcPts val="200"/>
              </a:spcBef>
              <a:spcAft>
                <a:spcPts val="0"/>
              </a:spcAft>
            </a:pP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⒁</a:t>
            </a:r>
            <a:r>
              <a:rPr sz="2000" spc="5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状态LED</a:t>
            </a:r>
            <a:endParaRPr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80568" y="1006984"/>
            <a:ext cx="4031256" cy="4744889"/>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sz="3000" spc="-16" dirty="0" err="1">
                <a:latin typeface="微软雅黑" panose="020B0503020204020204" pitchFamily="34" charset="-122"/>
                <a:ea typeface="微软雅黑" panose="020B0503020204020204" pitchFamily="34" charset="-122"/>
                <a:cs typeface="LOSEGO+SimHei" panose="02010609060101010101"/>
              </a:rPr>
              <a:t>接口</a:t>
            </a:r>
            <a:endParaRPr lang="en-US" sz="3000" spc="-16" dirty="0">
              <a:latin typeface="微软雅黑" panose="020B0503020204020204" pitchFamily="34" charset="-122"/>
              <a:ea typeface="微软雅黑" panose="020B0503020204020204" pitchFamily="34" charset="-122"/>
              <a:cs typeface="LOSEGO+SimHei" panose="02010609060101010101"/>
            </a:endParaRPr>
          </a:p>
          <a:p>
            <a:pPr marL="457200" marR="0" indent="-457200">
              <a:lnSpc>
                <a:spcPts val="3730"/>
              </a:lnSpc>
              <a:spcBef>
                <a:spcPts val="0"/>
              </a:spcBef>
              <a:spcAft>
                <a:spcPts val="0"/>
              </a:spcAft>
              <a:buFont typeface="Arial" panose="020B0604020202020204" pitchFamily="34" charset="0"/>
              <a:buChar char="•"/>
            </a:pPr>
            <a:endParaRPr lang="en-US" sz="3000" spc="-16" dirty="0">
              <a:latin typeface="微软雅黑" panose="020B0503020204020204" pitchFamily="34" charset="-122"/>
              <a:ea typeface="微软雅黑" panose="020B0503020204020204" pitchFamily="34" charset="-122"/>
              <a:cs typeface="LOSEGO+SimHei" panose="02010609060101010101"/>
            </a:endParaRPr>
          </a:p>
          <a:p>
            <a:pPr marR="0">
              <a:lnSpc>
                <a:spcPts val="3730"/>
              </a:lnSpc>
              <a:spcBef>
                <a:spcPts val="0"/>
              </a:spcBef>
              <a:spcAft>
                <a:spcPts val="0"/>
              </a:spcAft>
            </a:pPr>
            <a:r>
              <a:rPr lang="zh-CN" altLang="en-US" sz="2800" spc="-16" dirty="0">
                <a:solidFill>
                  <a:srgbClr val="FF0000"/>
                </a:solidFill>
                <a:latin typeface="微软雅黑" panose="020B0503020204020204" pitchFamily="34" charset="-122"/>
                <a:ea typeface="微软雅黑" panose="020B0503020204020204" pitchFamily="34" charset="-122"/>
                <a:cs typeface="LOSEGO+SimHei" panose="02010609060101010101"/>
              </a:rPr>
              <a:t>硬件接口</a:t>
            </a:r>
            <a:r>
              <a:rPr lang="zh-CN" altLang="en-US" sz="2800" spc="-16" dirty="0">
                <a:latin typeface="微软雅黑" panose="020B0503020204020204" pitchFamily="34" charset="-122"/>
                <a:ea typeface="微软雅黑" panose="020B0503020204020204" pitchFamily="34" charset="-122"/>
                <a:cs typeface="LOSEGO+SimHei" panose="02010609060101010101"/>
              </a:rPr>
              <a:t>、软件接口</a:t>
            </a:r>
            <a:endParaRPr lang="en-US" altLang="zh-CN" sz="2800" spc="-16" dirty="0">
              <a:latin typeface="微软雅黑" panose="020B0503020204020204" pitchFamily="34" charset="-122"/>
              <a:ea typeface="微软雅黑" panose="020B0503020204020204" pitchFamily="34" charset="-122"/>
              <a:cs typeface="LOSEGO+SimHei" panose="02010609060101010101"/>
            </a:endParaRPr>
          </a:p>
          <a:p>
            <a:pPr marR="0">
              <a:lnSpc>
                <a:spcPts val="3730"/>
              </a:lnSpc>
              <a:spcBef>
                <a:spcPts val="0"/>
              </a:spcBef>
              <a:spcAft>
                <a:spcPts val="0"/>
              </a:spcAft>
            </a:pPr>
            <a:endParaRPr lang="en-US" altLang="zh-CN" sz="2200" dirty="0"/>
          </a:p>
          <a:p>
            <a:pPr marR="0">
              <a:lnSpc>
                <a:spcPts val="3730"/>
              </a:lnSpc>
              <a:spcBef>
                <a:spcPts val="0"/>
              </a:spcBef>
              <a:spcAft>
                <a:spcPts val="0"/>
              </a:spcAft>
            </a:pPr>
            <a:r>
              <a:rPr lang="zh-CN" altLang="en-US" sz="2200" dirty="0"/>
              <a:t>两个硬件设备之间的连接方式，既包括物理上的接口，还包括逻辑上的数据传送协议。同时还是</a:t>
            </a:r>
            <a:r>
              <a:rPr lang="en-US" altLang="zh-CN" sz="2200" dirty="0"/>
              <a:t>CPU</a:t>
            </a:r>
            <a:r>
              <a:rPr lang="zh-CN" altLang="en-US" sz="2200" dirty="0"/>
              <a:t>与外部世界的连接部件，是</a:t>
            </a:r>
            <a:r>
              <a:rPr lang="en-US" altLang="zh-CN" sz="2200" dirty="0"/>
              <a:t>CPU</a:t>
            </a:r>
            <a:r>
              <a:rPr lang="zh-CN" altLang="en-US" sz="2200" dirty="0"/>
              <a:t>与外界进行信息交换的中转站。</a:t>
            </a:r>
            <a:endParaRPr sz="2200" spc="-16" dirty="0">
              <a:latin typeface="微软雅黑" panose="020B0503020204020204" pitchFamily="34" charset="-122"/>
              <a:ea typeface="微软雅黑" panose="020B0503020204020204" pitchFamily="34" charset="-122"/>
              <a:cs typeface="LOSEGO+SimHei" panose="02010609060101010101"/>
            </a:endParaRPr>
          </a:p>
        </p:txBody>
      </p:sp>
      <p:sp>
        <p:nvSpPr>
          <p:cNvPr id="2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21" name="矩形 20"/>
          <p:cNvSpPr/>
          <p:nvPr/>
        </p:nvSpPr>
        <p:spPr>
          <a:xfrm>
            <a:off x="5519936" y="2924944"/>
            <a:ext cx="6096000" cy="3139321"/>
          </a:xfrm>
          <a:prstGeom prst="rect">
            <a:avLst/>
          </a:prstGeom>
        </p:spPr>
        <p:txBody>
          <a:bodyPr>
            <a:spAutoFit/>
          </a:bodyPr>
          <a:lstStyle/>
          <a:p>
            <a:r>
              <a:rPr lang="zh-CN" altLang="en-US" sz="2200" dirty="0">
                <a:solidFill>
                  <a:srgbClr val="333333"/>
                </a:solidFill>
                <a:latin typeface="PingFang SC"/>
              </a:rPr>
              <a:t>（</a:t>
            </a:r>
            <a:r>
              <a:rPr lang="en-US" altLang="zh-CN" sz="2200" dirty="0">
                <a:solidFill>
                  <a:srgbClr val="333333"/>
                </a:solidFill>
                <a:latin typeface="PingFang SC"/>
              </a:rPr>
              <a:t>1</a:t>
            </a:r>
            <a:r>
              <a:rPr lang="zh-CN" altLang="en-US" sz="2200" dirty="0">
                <a:solidFill>
                  <a:srgbClr val="333333"/>
                </a:solidFill>
                <a:latin typeface="PingFang SC"/>
              </a:rPr>
              <a:t>） </a:t>
            </a:r>
            <a:r>
              <a:rPr lang="en-US" altLang="zh-CN" sz="2200" dirty="0">
                <a:solidFill>
                  <a:srgbClr val="333333"/>
                </a:solidFill>
                <a:latin typeface="PingFang SC"/>
              </a:rPr>
              <a:t>CPU</a:t>
            </a:r>
            <a:r>
              <a:rPr lang="zh-CN" altLang="en-US" sz="2200" dirty="0">
                <a:solidFill>
                  <a:srgbClr val="333333"/>
                </a:solidFill>
                <a:latin typeface="PingFang SC"/>
              </a:rPr>
              <a:t>与外设二者的信号不兼容，包括信号线的功能定义、逻辑定义和时序关系</a:t>
            </a:r>
            <a:br>
              <a:rPr lang="zh-CN" altLang="en-US" sz="2200" dirty="0"/>
            </a:br>
            <a:r>
              <a:rPr lang="zh-CN" altLang="en-US" sz="2200" dirty="0">
                <a:solidFill>
                  <a:srgbClr val="333333"/>
                </a:solidFill>
                <a:latin typeface="PingFang SC"/>
              </a:rPr>
              <a:t>（</a:t>
            </a:r>
            <a:r>
              <a:rPr lang="en-US" altLang="zh-CN" sz="2200" dirty="0">
                <a:solidFill>
                  <a:srgbClr val="333333"/>
                </a:solidFill>
                <a:latin typeface="PingFang SC"/>
              </a:rPr>
              <a:t>2</a:t>
            </a:r>
            <a:r>
              <a:rPr lang="zh-CN" altLang="en-US" sz="2200" dirty="0">
                <a:solidFill>
                  <a:srgbClr val="333333"/>
                </a:solidFill>
                <a:latin typeface="PingFang SC"/>
              </a:rPr>
              <a:t>） </a:t>
            </a:r>
            <a:r>
              <a:rPr lang="en-US" altLang="zh-CN" sz="2200" dirty="0">
                <a:solidFill>
                  <a:srgbClr val="333333"/>
                </a:solidFill>
                <a:latin typeface="PingFang SC"/>
              </a:rPr>
              <a:t>CPU</a:t>
            </a:r>
            <a:r>
              <a:rPr lang="zh-CN" altLang="en-US" sz="2200" dirty="0">
                <a:solidFill>
                  <a:srgbClr val="333333"/>
                </a:solidFill>
                <a:latin typeface="PingFang SC"/>
              </a:rPr>
              <a:t>与外设的速度不匹配，</a:t>
            </a:r>
            <a:r>
              <a:rPr lang="en-US" altLang="zh-CN" sz="2200" dirty="0">
                <a:solidFill>
                  <a:srgbClr val="333333"/>
                </a:solidFill>
                <a:latin typeface="PingFang SC"/>
              </a:rPr>
              <a:t>CPU</a:t>
            </a:r>
            <a:r>
              <a:rPr lang="zh-CN" altLang="en-US" sz="2200" dirty="0">
                <a:solidFill>
                  <a:srgbClr val="333333"/>
                </a:solidFill>
                <a:latin typeface="PingFang SC"/>
              </a:rPr>
              <a:t>的速度快，外设的速度慢</a:t>
            </a:r>
            <a:br>
              <a:rPr lang="zh-CN" altLang="en-US" sz="2200" dirty="0"/>
            </a:br>
            <a:r>
              <a:rPr lang="zh-CN" altLang="en-US" sz="2200" dirty="0">
                <a:solidFill>
                  <a:srgbClr val="333333"/>
                </a:solidFill>
                <a:latin typeface="PingFang SC"/>
              </a:rPr>
              <a:t>（</a:t>
            </a:r>
            <a:r>
              <a:rPr lang="en-US" altLang="zh-CN" sz="2200" dirty="0">
                <a:solidFill>
                  <a:srgbClr val="333333"/>
                </a:solidFill>
                <a:latin typeface="PingFang SC"/>
              </a:rPr>
              <a:t>3</a:t>
            </a:r>
            <a:r>
              <a:rPr lang="zh-CN" altLang="en-US" sz="2200" dirty="0">
                <a:solidFill>
                  <a:srgbClr val="333333"/>
                </a:solidFill>
                <a:latin typeface="PingFang SC"/>
              </a:rPr>
              <a:t>） 若不通过接口，而由</a:t>
            </a:r>
            <a:r>
              <a:rPr lang="en-US" altLang="zh-CN" sz="2200" dirty="0">
                <a:solidFill>
                  <a:srgbClr val="333333"/>
                </a:solidFill>
                <a:latin typeface="PingFang SC"/>
              </a:rPr>
              <a:t>CPU</a:t>
            </a:r>
            <a:r>
              <a:rPr lang="zh-CN" altLang="en-US" sz="2200" dirty="0">
                <a:solidFill>
                  <a:srgbClr val="333333"/>
                </a:solidFill>
                <a:latin typeface="PingFang SC"/>
              </a:rPr>
              <a:t>直接对外设的操作实施控制，会使</a:t>
            </a:r>
            <a:r>
              <a:rPr lang="en-US" altLang="zh-CN" sz="2200" dirty="0">
                <a:solidFill>
                  <a:srgbClr val="333333"/>
                </a:solidFill>
                <a:latin typeface="PingFang SC"/>
              </a:rPr>
              <a:t>CPU</a:t>
            </a:r>
            <a:r>
              <a:rPr lang="zh-CN" altLang="en-US" sz="2200" dirty="0">
                <a:solidFill>
                  <a:srgbClr val="333333"/>
                </a:solidFill>
                <a:latin typeface="PingFang SC"/>
              </a:rPr>
              <a:t>处于穷于应付与外设打交道之中，大大降低</a:t>
            </a:r>
            <a:r>
              <a:rPr lang="en-US" altLang="zh-CN" sz="2200" dirty="0">
                <a:solidFill>
                  <a:srgbClr val="333333"/>
                </a:solidFill>
                <a:latin typeface="PingFang SC"/>
              </a:rPr>
              <a:t>CPU</a:t>
            </a:r>
            <a:r>
              <a:rPr lang="zh-CN" altLang="en-US" sz="2200" dirty="0">
                <a:solidFill>
                  <a:srgbClr val="333333"/>
                </a:solidFill>
                <a:latin typeface="PingFang SC"/>
              </a:rPr>
              <a:t>的效率</a:t>
            </a:r>
            <a:br>
              <a:rPr lang="zh-CN" altLang="en-US" sz="2200" dirty="0"/>
            </a:br>
            <a:r>
              <a:rPr lang="zh-CN" altLang="en-US" sz="2200" dirty="0">
                <a:solidFill>
                  <a:srgbClr val="333333"/>
                </a:solidFill>
                <a:latin typeface="PingFang SC"/>
              </a:rPr>
              <a:t>（</a:t>
            </a:r>
            <a:r>
              <a:rPr lang="en-US" altLang="zh-CN" sz="2200" dirty="0">
                <a:solidFill>
                  <a:srgbClr val="333333"/>
                </a:solidFill>
                <a:latin typeface="PingFang SC"/>
              </a:rPr>
              <a:t>4</a:t>
            </a:r>
            <a:r>
              <a:rPr lang="zh-CN" altLang="en-US" sz="2200" dirty="0">
                <a:solidFill>
                  <a:srgbClr val="333333"/>
                </a:solidFill>
                <a:latin typeface="PingFang SC"/>
              </a:rPr>
              <a:t>） 若外设直接由</a:t>
            </a:r>
            <a:r>
              <a:rPr lang="en-US" altLang="zh-CN" sz="2200" dirty="0">
                <a:solidFill>
                  <a:srgbClr val="333333"/>
                </a:solidFill>
                <a:latin typeface="PingFang SC"/>
              </a:rPr>
              <a:t>CPU</a:t>
            </a:r>
            <a:r>
              <a:rPr lang="zh-CN" altLang="en-US" sz="2200" dirty="0">
                <a:solidFill>
                  <a:srgbClr val="333333"/>
                </a:solidFill>
                <a:latin typeface="PingFang SC"/>
              </a:rPr>
              <a:t>控制，会使外设的硬件结构依赖于</a:t>
            </a:r>
            <a:r>
              <a:rPr lang="en-US" altLang="zh-CN" sz="2200" dirty="0">
                <a:solidFill>
                  <a:srgbClr val="333333"/>
                </a:solidFill>
                <a:latin typeface="PingFang SC"/>
              </a:rPr>
              <a:t>CPU</a:t>
            </a:r>
            <a:r>
              <a:rPr lang="zh-CN" altLang="en-US" sz="2200" dirty="0">
                <a:solidFill>
                  <a:srgbClr val="333333"/>
                </a:solidFill>
                <a:latin typeface="PingFang SC"/>
              </a:rPr>
              <a:t>，对外设本身的发展不利。</a:t>
            </a:r>
            <a:endParaRPr lang="zh-CN" altLang="en-US" sz="2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15480" y="1052736"/>
            <a:ext cx="9505056" cy="5256584"/>
            <a:chOff x="2783632" y="1624012"/>
            <a:chExt cx="6617543" cy="3609975"/>
          </a:xfrm>
        </p:grpSpPr>
        <p:pic>
          <p:nvPicPr>
            <p:cNvPr id="2" name="图片 1"/>
            <p:cNvPicPr>
              <a:picLocks noChangeAspect="1"/>
            </p:cNvPicPr>
            <p:nvPr/>
          </p:nvPicPr>
          <p:blipFill>
            <a:blip r:embed="rId1"/>
            <a:stretch>
              <a:fillRect/>
            </a:stretch>
          </p:blipFill>
          <p:spPr>
            <a:xfrm>
              <a:off x="2790825" y="1624012"/>
              <a:ext cx="6610350" cy="3609975"/>
            </a:xfrm>
            <a:prstGeom prst="rect">
              <a:avLst/>
            </a:prstGeom>
          </p:spPr>
        </p:pic>
        <p:sp>
          <p:nvSpPr>
            <p:cNvPr id="3" name="矩形 2"/>
            <p:cNvSpPr/>
            <p:nvPr/>
          </p:nvSpPr>
          <p:spPr>
            <a:xfrm>
              <a:off x="2783632" y="2924944"/>
              <a:ext cx="288032"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4246023" y="333295"/>
            <a:ext cx="2625057" cy="447367"/>
          </a:xfrm>
          <a:prstGeom prst="rect">
            <a:avLst/>
          </a:prstGeom>
        </p:spPr>
        <p:txBody>
          <a:bodyPr vert="horz" wrap="square" lIns="0" tIns="0" rIns="0" bIns="0" rtlCol="0">
            <a:spAutoFit/>
          </a:bodyPr>
          <a:lstStyle/>
          <a:p>
            <a:pPr marL="571500" marR="0" indent="-571500">
              <a:lnSpc>
                <a:spcPts val="3730"/>
              </a:lnSpc>
              <a:spcBef>
                <a:spcPts val="0"/>
              </a:spcBef>
              <a:spcAft>
                <a:spcPts val="0"/>
              </a:spcAft>
              <a:buFont typeface="Arial" panose="020B0604020202020204" pitchFamily="34" charset="0"/>
              <a:buChar char="•"/>
            </a:pPr>
            <a:r>
              <a:rPr sz="3000" dirty="0" err="1">
                <a:latin typeface="微软雅黑" panose="020B0503020204020204" pitchFamily="34" charset="-122"/>
                <a:ea typeface="微软雅黑" panose="020B0503020204020204" pitchFamily="34" charset="-122"/>
                <a:cs typeface="LOSEGO+SimHei" panose="02010609060101010101"/>
              </a:rPr>
              <a:t>摄像头</a:t>
            </a:r>
            <a:r>
              <a:rPr lang="zh-CN" altLang="en-US" sz="3000" dirty="0">
                <a:latin typeface="微软雅黑" panose="020B0503020204020204" pitchFamily="34" charset="-122"/>
                <a:ea typeface="微软雅黑" panose="020B0503020204020204" pitchFamily="34" charset="-122"/>
                <a:cs typeface="LOSEGO+SimHei" panose="02010609060101010101"/>
              </a:rPr>
              <a:t>模组</a:t>
            </a:r>
            <a:endParaRPr sz="3000" dirty="0">
              <a:latin typeface="微软雅黑" panose="020B0503020204020204" pitchFamily="34" charset="-122"/>
              <a:ea typeface="微软雅黑" panose="020B0503020204020204" pitchFamily="34" charset="-122"/>
              <a:cs typeface="LOSEGO+SimHei" panose="02010609060101010101"/>
            </a:endParaRPr>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6372" t="10800" r="20740" b="15000"/>
          <a:stretch>
            <a:fillRect/>
          </a:stretch>
        </p:blipFill>
        <p:spPr>
          <a:xfrm rot="5400000">
            <a:off x="1920895" y="1088924"/>
            <a:ext cx="2445555" cy="216024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8263" r="16139" b="29000"/>
          <a:stretch>
            <a:fillRect/>
          </a:stretch>
        </p:blipFill>
        <p:spPr>
          <a:xfrm>
            <a:off x="7248128" y="946266"/>
            <a:ext cx="3471967" cy="244555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5900" t="17451" r="2751" b="32150"/>
          <a:stretch>
            <a:fillRect/>
          </a:stretch>
        </p:blipFill>
        <p:spPr>
          <a:xfrm>
            <a:off x="731404" y="4077072"/>
            <a:ext cx="4824536" cy="199636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5900" t="15350" r="1176" b="31100"/>
          <a:stretch>
            <a:fillRect/>
          </a:stretch>
        </p:blipFill>
        <p:spPr>
          <a:xfrm>
            <a:off x="6672064" y="4071991"/>
            <a:ext cx="4608512" cy="1991814"/>
          </a:xfrm>
          <a:prstGeom prst="rect">
            <a:avLst/>
          </a:prstGeom>
        </p:spPr>
      </p:pic>
      <p:sp>
        <p:nvSpPr>
          <p:cNvPr id="9" name="object 13"/>
          <p:cNvSpPr txBox="1"/>
          <p:nvPr/>
        </p:nvSpPr>
        <p:spPr>
          <a:xfrm>
            <a:off x="2783632" y="3553505"/>
            <a:ext cx="2664296" cy="265394"/>
          </a:xfrm>
          <a:prstGeom prst="rect">
            <a:avLst/>
          </a:prstGeom>
        </p:spPr>
        <p:txBody>
          <a:bodyPr vert="horz" wrap="square" lIns="0" tIns="0" rIns="0" bIns="0" rtlCol="0">
            <a:spAutoFit/>
          </a:bodyPr>
          <a:lstStyle/>
          <a:p>
            <a:pPr marL="0" marR="0">
              <a:lnSpc>
                <a:spcPts val="2010"/>
              </a:lnSpc>
              <a:spcBef>
                <a:spcPts val="0"/>
              </a:spcBef>
              <a:spcAft>
                <a:spcPts val="0"/>
              </a:spcAft>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单摄</a:t>
            </a:r>
            <a:endParaRPr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bject 13"/>
          <p:cNvSpPr txBox="1"/>
          <p:nvPr/>
        </p:nvSpPr>
        <p:spPr>
          <a:xfrm>
            <a:off x="8624071" y="3553505"/>
            <a:ext cx="720080" cy="265394"/>
          </a:xfrm>
          <a:prstGeom prst="rect">
            <a:avLst/>
          </a:prstGeom>
        </p:spPr>
        <p:txBody>
          <a:bodyPr vert="horz" wrap="square" lIns="0" tIns="0" rIns="0" bIns="0" rtlCol="0">
            <a:spAutoFit/>
          </a:bodyPr>
          <a:lstStyle/>
          <a:p>
            <a:pPr marL="0" marR="0">
              <a:lnSpc>
                <a:spcPts val="2010"/>
              </a:lnSpc>
              <a:spcBef>
                <a:spcPts val="0"/>
              </a:spcBef>
              <a:spcAft>
                <a:spcPts val="0"/>
              </a:spcAft>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双摄</a:t>
            </a:r>
            <a:endParaRPr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object 13"/>
          <p:cNvSpPr txBox="1"/>
          <p:nvPr/>
        </p:nvSpPr>
        <p:spPr>
          <a:xfrm>
            <a:off x="2783632" y="6198908"/>
            <a:ext cx="720080" cy="265394"/>
          </a:xfrm>
          <a:prstGeom prst="rect">
            <a:avLst/>
          </a:prstGeom>
        </p:spPr>
        <p:txBody>
          <a:bodyPr vert="horz" wrap="square" lIns="0" tIns="0" rIns="0" bIns="0" rtlCol="0">
            <a:spAutoFit/>
          </a:bodyPr>
          <a:lstStyle/>
          <a:p>
            <a:pPr marL="0" marR="0">
              <a:lnSpc>
                <a:spcPts val="2010"/>
              </a:lnSpc>
              <a:spcBef>
                <a:spcPts val="0"/>
              </a:spcBef>
              <a:spcAft>
                <a:spcPts val="0"/>
              </a:spcAft>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三摄</a:t>
            </a:r>
            <a:endParaRPr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object 13"/>
          <p:cNvSpPr txBox="1"/>
          <p:nvPr/>
        </p:nvSpPr>
        <p:spPr>
          <a:xfrm>
            <a:off x="8624071" y="6184200"/>
            <a:ext cx="720080" cy="265394"/>
          </a:xfrm>
          <a:prstGeom prst="rect">
            <a:avLst/>
          </a:prstGeom>
        </p:spPr>
        <p:txBody>
          <a:bodyPr vert="horz" wrap="square" lIns="0" tIns="0" rIns="0" bIns="0" rtlCol="0">
            <a:spAutoFit/>
          </a:bodyPr>
          <a:lstStyle/>
          <a:p>
            <a:pPr marL="0" marR="0">
              <a:lnSpc>
                <a:spcPts val="2010"/>
              </a:lnSpc>
              <a:spcBef>
                <a:spcPts val="0"/>
              </a:spcBef>
              <a:spcAft>
                <a:spcPts val="0"/>
              </a:spcAft>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景深</a:t>
            </a:r>
            <a:endParaRPr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799856" y="1146983"/>
            <a:ext cx="7001644" cy="5686614"/>
          </a:xfrm>
          <a:prstGeom prst="rect">
            <a:avLst/>
          </a:prstGeom>
        </p:spPr>
      </p:pic>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5" name="object 3"/>
          <p:cNvSpPr txBox="1"/>
          <p:nvPr/>
        </p:nvSpPr>
        <p:spPr>
          <a:xfrm>
            <a:off x="551384" y="1157624"/>
            <a:ext cx="2625057" cy="474489"/>
          </a:xfrm>
          <a:prstGeom prst="rect">
            <a:avLst/>
          </a:prstGeom>
        </p:spPr>
        <p:txBody>
          <a:bodyPr vert="horz" wrap="square" lIns="0" tIns="0" rIns="0" bIns="0" rtlCol="0">
            <a:spAutoFit/>
          </a:bodyPr>
          <a:lstStyle/>
          <a:p>
            <a:pPr marL="571500" marR="0" indent="-571500">
              <a:lnSpc>
                <a:spcPts val="3730"/>
              </a:lnSpc>
              <a:spcBef>
                <a:spcPts val="0"/>
              </a:spcBef>
              <a:spcAft>
                <a:spcPts val="0"/>
              </a:spcAft>
              <a:buFont typeface="Arial" panose="020B0604020202020204" pitchFamily="34" charset="0"/>
              <a:buChar char="•"/>
            </a:pPr>
            <a:r>
              <a:rPr lang="zh-CN" altLang="en-US" sz="3000" dirty="0">
                <a:latin typeface="微软雅黑" panose="020B0503020204020204" pitchFamily="34" charset="-122"/>
                <a:ea typeface="微软雅黑" panose="020B0503020204020204" pitchFamily="34" charset="-122"/>
                <a:cs typeface="LOSEGO+SimHei" panose="02010609060101010101"/>
              </a:rPr>
              <a:t>单摄模组</a:t>
            </a:r>
            <a:endParaRPr sz="3000" dirty="0">
              <a:latin typeface="微软雅黑" panose="020B0503020204020204" pitchFamily="34" charset="-122"/>
              <a:ea typeface="微软雅黑" panose="020B0503020204020204" pitchFamily="34" charset="-122"/>
              <a:cs typeface="LOSEGO+SimHei" panose="02010609060101010101"/>
            </a:endParaRPr>
          </a:p>
        </p:txBody>
      </p:sp>
      <p:sp>
        <p:nvSpPr>
          <p:cNvPr id="6" name="矩形 5"/>
          <p:cNvSpPr/>
          <p:nvPr/>
        </p:nvSpPr>
        <p:spPr>
          <a:xfrm>
            <a:off x="403049" y="2033501"/>
            <a:ext cx="3288080" cy="1446550"/>
          </a:xfrm>
          <a:prstGeom prst="rect">
            <a:avLst/>
          </a:prstGeom>
        </p:spPr>
        <p:txBody>
          <a:bodyPr wrap="none">
            <a:spAutoFit/>
          </a:bodyPr>
          <a:lstStyle/>
          <a:p>
            <a:r>
              <a:rPr lang="zh-CN" altLang="en-US" sz="2200" dirty="0">
                <a:solidFill>
                  <a:srgbClr val="4D4D4D"/>
                </a:solidFill>
                <a:latin typeface="微软雅黑" panose="020B0503020204020204" pitchFamily="34" charset="-122"/>
                <a:ea typeface="微软雅黑" panose="020B0503020204020204" pitchFamily="34" charset="-122"/>
              </a:rPr>
              <a:t>智能驾驶摄像头的要求：</a:t>
            </a:r>
            <a:endParaRPr lang="en-US" altLang="zh-CN" sz="2200" dirty="0">
              <a:solidFill>
                <a:srgbClr val="4D4D4D"/>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200" dirty="0">
                <a:solidFill>
                  <a:srgbClr val="4D4D4D"/>
                </a:solidFill>
                <a:latin typeface="微软雅黑" panose="020B0503020204020204" pitchFamily="34" charset="-122"/>
                <a:ea typeface="微软雅黑" panose="020B0503020204020204" pitchFamily="34" charset="-122"/>
              </a:rPr>
              <a:t>看得远</a:t>
            </a:r>
            <a:endParaRPr lang="en-US" altLang="zh-CN" sz="2200" dirty="0">
              <a:solidFill>
                <a:srgbClr val="4D4D4D"/>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200" dirty="0">
                <a:solidFill>
                  <a:srgbClr val="4D4D4D"/>
                </a:solidFill>
                <a:latin typeface="微软雅黑" panose="020B0503020204020204" pitchFamily="34" charset="-122"/>
                <a:ea typeface="微软雅黑" panose="020B0503020204020204" pitchFamily="34" charset="-122"/>
              </a:rPr>
              <a:t>质量高</a:t>
            </a:r>
            <a:endParaRPr lang="zh-CN" altLang="en-US" sz="2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381000" y="306173"/>
            <a:ext cx="2762672"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一、</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课程</a:t>
            </a:r>
            <a:r>
              <a:rPr sz="3200" spc="-16" dirty="0" err="1">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9" name="矩形 8"/>
          <p:cNvSpPr/>
          <p:nvPr/>
        </p:nvSpPr>
        <p:spPr>
          <a:xfrm>
            <a:off x="263352" y="1700808"/>
            <a:ext cx="5896182" cy="2031325"/>
          </a:xfrm>
          <a:prstGeom prst="rect">
            <a:avLst/>
          </a:prstGeom>
        </p:spPr>
        <p:txBody>
          <a:bodyPr wrap="square">
            <a:spAutoFit/>
          </a:bodyPr>
          <a:lstStyle/>
          <a:p>
            <a:pPr>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利用遥控装置操控小车在跑道上行驶，同时通过小车上的摄像头采集数据</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150000"/>
              </a:lnSpc>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完成</a:t>
            </a:r>
            <a:r>
              <a:rPr lang="en-US" altLang="zh-CN" sz="2800" dirty="0">
                <a:solidFill>
                  <a:srgbClr val="000000"/>
                </a:solidFill>
                <a:latin typeface="微软雅黑" panose="020B0503020204020204" pitchFamily="34" charset="-122"/>
                <a:ea typeface="微软雅黑" panose="020B0503020204020204" pitchFamily="34" charset="-122"/>
                <a:cs typeface="PVKROR+Arial" panose="020B0604020202020204"/>
              </a:rPr>
              <a:t>AI</a:t>
            </a: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学习从而实现自动驾驶</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3992" y="2420888"/>
            <a:ext cx="5616624" cy="42124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框架</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 </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主控模块</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摄像头</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连线</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LOSEGO+SimHei" panose="02010609060101010101"/>
              </a:rPr>
              <a:t>电源</a:t>
            </a:r>
            <a:endParaRPr lang="en-US" altLang="zh-CN" sz="2800" dirty="0">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调试</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p:nvPr/>
        </p:nvSpPr>
        <p:spPr>
          <a:xfrm>
            <a:off x="4722676" y="6189468"/>
            <a:ext cx="4114800" cy="342900"/>
          </a:xfrm>
          <a:prstGeom prst="rect">
            <a:avLst/>
          </a:prstGeom>
        </p:spPr>
        <p:txBody>
          <a:bodyPr vert="horz" wrap="square" lIns="0" tIns="0" rIns="0" bIns="0" rtlCol="0">
            <a:spAutoFit/>
          </a:bodyPr>
          <a:lstStyle/>
          <a:p>
            <a:pPr marL="0" marR="0">
              <a:lnSpc>
                <a:spcPts val="2400"/>
              </a:lnSpc>
              <a:spcBef>
                <a:spcPts val="0"/>
              </a:spcBef>
              <a:spcAft>
                <a:spcPts val="0"/>
              </a:spcAft>
            </a:pPr>
            <a:r>
              <a:rPr sz="2400" dirty="0">
                <a:solidFill>
                  <a:srgbClr val="000000"/>
                </a:solidFill>
                <a:highlight>
                  <a:srgbClr val="FFFF00"/>
                </a:highlight>
                <a:latin typeface="LOSEGO+SimHei" panose="02010609060101010101"/>
                <a:cs typeface="LOSEGO+SimHei" panose="02010609060101010101"/>
              </a:rPr>
              <a:t>安装前确保电池是在关断状态</a:t>
            </a:r>
            <a:endParaRPr sz="2400" dirty="0">
              <a:solidFill>
                <a:srgbClr val="000000"/>
              </a:solidFill>
              <a:highlight>
                <a:srgbClr val="FFFF00"/>
              </a:highlight>
              <a:latin typeface="LOSEGO+SimHei" panose="02010609060101010101"/>
              <a:cs typeface="LOSEGO+SimHei" panose="02010609060101010101"/>
            </a:endParaRPr>
          </a:p>
        </p:txBody>
      </p:sp>
      <p:pic>
        <p:nvPicPr>
          <p:cNvPr id="3" name="图片 2"/>
          <p:cNvPicPr>
            <a:picLocks noChangeAspect="1"/>
          </p:cNvPicPr>
          <p:nvPr/>
        </p:nvPicPr>
        <p:blipFill>
          <a:blip r:embed="rId1"/>
          <a:stretch>
            <a:fillRect/>
          </a:stretch>
        </p:blipFill>
        <p:spPr>
          <a:xfrm>
            <a:off x="1532137" y="5414163"/>
            <a:ext cx="1247233" cy="1125101"/>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8000" t="3800" r="2751" b="8001"/>
          <a:stretch>
            <a:fillRect/>
          </a:stretch>
        </p:blipFill>
        <p:spPr>
          <a:xfrm>
            <a:off x="3719736" y="1455326"/>
            <a:ext cx="6120680" cy="4536504"/>
          </a:xfrm>
          <a:prstGeom prst="rect">
            <a:avLst/>
          </a:prstGeom>
        </p:spPr>
      </p:pic>
      <p:sp>
        <p:nvSpPr>
          <p:cNvPr id="7"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8" name="object 3"/>
          <p:cNvSpPr txBox="1"/>
          <p:nvPr/>
        </p:nvSpPr>
        <p:spPr>
          <a:xfrm>
            <a:off x="551384" y="1157624"/>
            <a:ext cx="2625057" cy="447367"/>
          </a:xfrm>
          <a:prstGeom prst="rect">
            <a:avLst/>
          </a:prstGeom>
        </p:spPr>
        <p:txBody>
          <a:bodyPr vert="horz" wrap="square" lIns="0" tIns="0" rIns="0" bIns="0" rtlCol="0">
            <a:spAutoFit/>
          </a:bodyPr>
          <a:lstStyle/>
          <a:p>
            <a:pPr marL="571500" marR="0" indent="-571500">
              <a:lnSpc>
                <a:spcPts val="3730"/>
              </a:lnSpc>
              <a:spcBef>
                <a:spcPts val="0"/>
              </a:spcBef>
              <a:spcAft>
                <a:spcPts val="0"/>
              </a:spcAft>
              <a:buFont typeface="Arial" panose="020B0604020202020204" pitchFamily="34" charset="0"/>
              <a:buChar char="•"/>
            </a:pPr>
            <a:r>
              <a:rPr lang="zh-CN" altLang="en-US" sz="3000" dirty="0">
                <a:latin typeface="微软雅黑" panose="020B0503020204020204" pitchFamily="34" charset="-122"/>
                <a:ea typeface="微软雅黑" panose="020B0503020204020204" pitchFamily="34" charset="-122"/>
                <a:cs typeface="LOSEGO+SimHei" panose="02010609060101010101"/>
              </a:rPr>
              <a:t>电源安装</a:t>
            </a:r>
            <a:endParaRPr sz="3000" dirty="0">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框架</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 </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主控模块</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摄像头</a:t>
            </a:r>
            <a:r>
              <a:rPr lang="en-US" altLang="zh-CN" sz="2800" dirty="0">
                <a:solidFill>
                  <a:schemeClr val="bg1">
                    <a:lumMod val="65000"/>
                  </a:schemeClr>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连线</a:t>
            </a:r>
            <a:endPar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rPr>
              <a:t>电源</a:t>
            </a:r>
            <a:endParaRPr lang="en-US" altLang="zh-CN" sz="2800" dirty="0">
              <a:solidFill>
                <a:schemeClr val="bg1">
                  <a:lumMod val="65000"/>
                </a:schemeClr>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cs typeface="LOSEGO+SimHei" panose="02010609060101010101"/>
              </a:rPr>
              <a:t>调试</a:t>
            </a:r>
            <a:endParaRPr lang="zh-CN" altLang="en-US" sz="2800" dirty="0">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381000" y="1150265"/>
            <a:ext cx="1682552"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sz="3000" dirty="0" err="1">
                <a:latin typeface="微软雅黑" panose="020B0503020204020204" pitchFamily="34" charset="-122"/>
                <a:ea typeface="微软雅黑" panose="020B0503020204020204" pitchFamily="34" charset="-122"/>
                <a:cs typeface="LOSEGO+SimHei" panose="02010609060101010101"/>
              </a:rPr>
              <a:t>调试</a:t>
            </a:r>
            <a:endParaRPr sz="3000" dirty="0">
              <a:latin typeface="微软雅黑" panose="020B0503020204020204" pitchFamily="34" charset="-122"/>
              <a:ea typeface="微软雅黑" panose="020B0503020204020204" pitchFamily="34" charset="-122"/>
              <a:cs typeface="LOSEGO+SimHei" panose="02010609060101010101"/>
            </a:endParaRPr>
          </a:p>
        </p:txBody>
      </p:sp>
      <p:sp>
        <p:nvSpPr>
          <p:cNvPr id="3" name="object 4"/>
          <p:cNvSpPr txBox="1"/>
          <p:nvPr/>
        </p:nvSpPr>
        <p:spPr>
          <a:xfrm>
            <a:off x="381000" y="1624754"/>
            <a:ext cx="8091264" cy="3311997"/>
          </a:xfrm>
          <a:prstGeom prst="rect">
            <a:avLst/>
          </a:prstGeom>
        </p:spPr>
        <p:txBody>
          <a:bodyPr vert="horz" wrap="square" lIns="0" tIns="0" rIns="0" bIns="0" rtlCol="0">
            <a:spAutoFit/>
          </a:bodyPr>
          <a:lstStyle/>
          <a:p>
            <a:pPr marL="342900" marR="0" indent="-342900">
              <a:lnSpc>
                <a:spcPct val="200000"/>
              </a:lnSpc>
              <a:spcBef>
                <a:spcPts val="0"/>
              </a:spcBef>
              <a:spcAft>
                <a:spcPts val="0"/>
              </a:spcAft>
              <a:buFont typeface="Wingdings" panose="05000000000000000000" pitchFamily="2" charset="2"/>
              <a:buChar char="ü"/>
            </a:pPr>
            <a:r>
              <a:rPr sz="3200" spc="937" dirty="0">
                <a:solidFill>
                  <a:srgbClr val="808080"/>
                </a:solidFill>
                <a:latin typeface="微软雅黑" panose="020B0503020204020204" pitchFamily="34" charset="-122"/>
                <a:ea typeface="微软雅黑" panose="020B0503020204020204" pitchFamily="34" charset="-122"/>
                <a:cs typeface="PVKROR+Arial" panose="020B0604020202020204"/>
              </a:rPr>
              <a:t> </a:t>
            </a:r>
            <a:r>
              <a:rPr sz="3200" dirty="0">
                <a:solidFill>
                  <a:srgbClr val="000000"/>
                </a:solidFill>
                <a:latin typeface="微软雅黑" panose="020B0503020204020204" pitchFamily="34" charset="-122"/>
                <a:ea typeface="微软雅黑" panose="020B0503020204020204" pitchFamily="34" charset="-122"/>
                <a:cs typeface="PVKROR+Arial" panose="020B0604020202020204"/>
              </a:rPr>
              <a:t>LED</a:t>
            </a:r>
            <a:r>
              <a:rPr lang="en-US" sz="3200" dirty="0">
                <a:solidFill>
                  <a:srgbClr val="000000"/>
                </a:solidFill>
                <a:latin typeface="微软雅黑" panose="020B0503020204020204" pitchFamily="34" charset="-122"/>
                <a:ea typeface="微软雅黑" panose="020B0503020204020204" pitchFamily="34" charset="-122"/>
                <a:cs typeface="PVKROR+Arial" panose="020B0604020202020204"/>
              </a:rPr>
              <a:t> </a:t>
            </a:r>
            <a:r>
              <a:rPr lang="zh-CN" altLang="en-US" sz="3200" dirty="0">
                <a:solidFill>
                  <a:srgbClr val="000000"/>
                </a:solidFill>
                <a:latin typeface="微软雅黑" panose="020B0503020204020204" pitchFamily="34" charset="-122"/>
                <a:ea typeface="微软雅黑" panose="020B0503020204020204" pitchFamily="34" charset="-122"/>
                <a:cs typeface="PVKROR+Arial" panose="020B0604020202020204"/>
              </a:rPr>
              <a:t>检测</a:t>
            </a:r>
            <a:endParaRPr lang="en-US" sz="32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342900" indent="-342900">
              <a:lnSpc>
                <a:spcPct val="200000"/>
              </a:lnSpc>
              <a:buFont typeface="Wingdings" panose="05000000000000000000" pitchFamily="2" charset="2"/>
              <a:buChar char="ü"/>
            </a:pPr>
            <a:r>
              <a:rPr lang="zh-CN" altLang="en-US" sz="3200" spc="937" dirty="0">
                <a:solidFill>
                  <a:srgbClr val="808080"/>
                </a:solidFill>
                <a:latin typeface="微软雅黑" panose="020B0503020204020204" pitchFamily="34" charset="-122"/>
                <a:ea typeface="微软雅黑" panose="020B0503020204020204" pitchFamily="34" charset="-122"/>
                <a:cs typeface="PVKROR+Arial" panose="020B0604020202020204"/>
              </a:rPr>
              <a:t> </a:t>
            </a:r>
            <a:r>
              <a:rPr lang="zh-CN" altLang="en-US" sz="3200" dirty="0">
                <a:solidFill>
                  <a:srgbClr val="000000"/>
                </a:solidFill>
                <a:latin typeface="微软雅黑" panose="020B0503020204020204" pitchFamily="34" charset="-122"/>
                <a:ea typeface="微软雅黑" panose="020B0503020204020204" pitchFamily="34" charset="-122"/>
                <a:cs typeface="LOSEGO+SimHei" panose="02010609060101010101"/>
              </a:rPr>
              <a:t>蓝牙连接手柄操控小车</a:t>
            </a:r>
            <a:endParaRPr lang="en-US" altLang="zh-CN" sz="32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342900" indent="-342900">
              <a:lnSpc>
                <a:spcPct val="200000"/>
              </a:lnSpc>
              <a:buFont typeface="Wingdings" panose="05000000000000000000" pitchFamily="2" charset="2"/>
              <a:buChar char="ü"/>
            </a:pPr>
            <a:r>
              <a:rPr lang="zh-CN" altLang="en-US" sz="3200" spc="937" dirty="0">
                <a:solidFill>
                  <a:srgbClr val="808080"/>
                </a:solidFill>
                <a:latin typeface="微软雅黑" panose="020B0503020204020204" pitchFamily="34" charset="-122"/>
                <a:ea typeface="微软雅黑" panose="020B0503020204020204" pitchFamily="34" charset="-122"/>
                <a:cs typeface="PVKROR+Arial" panose="020B0604020202020204"/>
              </a:rPr>
              <a:t> </a:t>
            </a:r>
            <a:r>
              <a:rPr lang="zh-CN" altLang="en-US" sz="3200" dirty="0">
                <a:solidFill>
                  <a:srgbClr val="000000"/>
                </a:solidFill>
                <a:latin typeface="微软雅黑" panose="020B0503020204020204" pitchFamily="34" charset="-122"/>
                <a:ea typeface="微软雅黑" panose="020B0503020204020204" pitchFamily="34" charset="-122"/>
                <a:cs typeface="LOSEGO+SimHei" panose="02010609060101010101"/>
              </a:rPr>
              <a:t>运行测试程序</a:t>
            </a:r>
            <a:endParaRPr lang="zh-CN" altLang="en-US" sz="32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0" marR="0">
              <a:lnSpc>
                <a:spcPts val="2680"/>
              </a:lnSpc>
              <a:spcBef>
                <a:spcPts val="0"/>
              </a:spcBef>
              <a:spcAft>
                <a:spcPts val="0"/>
              </a:spcAft>
            </a:pPr>
            <a:endParaRPr sz="32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5" name="文本框 4"/>
          <p:cNvSpPr txBox="1"/>
          <p:nvPr/>
        </p:nvSpPr>
        <p:spPr>
          <a:xfrm>
            <a:off x="767408" y="1700808"/>
            <a:ext cx="5040560" cy="3108543"/>
          </a:xfrm>
          <a:prstGeom prst="rect">
            <a:avLst/>
          </a:prstGeom>
          <a:noFill/>
        </p:spPr>
        <p:txBody>
          <a:bodyPr wrap="square" rtlCol="0">
            <a:spAutoFit/>
          </a:bodyPr>
          <a:lstStyle/>
          <a:p>
            <a:pPr marL="342900" indent="-342900">
              <a:buAutoNum type="ea1JpnChsDbPeriod"/>
            </a:pPr>
            <a:endParaRPr lang="en-US" altLang="zh-CN" sz="2800" dirty="0">
              <a:latin typeface="微软雅黑" panose="020B0503020204020204" pitchFamily="34" charset="-122"/>
              <a:ea typeface="微软雅黑" panose="020B0503020204020204" pitchFamily="34" charset="-122"/>
            </a:endParaRPr>
          </a:p>
          <a:p>
            <a:pPr lvl="0">
              <a:lnSpc>
                <a:spcPct val="200000"/>
              </a:lnSpc>
            </a:pPr>
            <a:r>
              <a:rPr lang="en-US" altLang="zh-CN" sz="2800" dirty="0">
                <a:latin typeface="微软雅黑" panose="020B0503020204020204" pitchFamily="34" charset="-122"/>
                <a:ea typeface="微软雅黑" panose="020B0503020204020204" pitchFamily="34" charset="-122"/>
              </a:rPr>
              <a:t>1. </a:t>
            </a:r>
            <a:r>
              <a:rPr lang="zh-CN" altLang="en-US" sz="2800" dirty="0">
                <a:latin typeface="微软雅黑" panose="020B0503020204020204" pitchFamily="34" charset="-122"/>
                <a:ea typeface="微软雅黑" panose="020B0503020204020204" pitchFamily="34" charset="-122"/>
              </a:rPr>
              <a:t>数据采集</a:t>
            </a:r>
            <a:endParaRPr lang="en-US" altLang="zh-CN" sz="2800" dirty="0">
              <a:latin typeface="微软雅黑" panose="020B0503020204020204" pitchFamily="34" charset="-122"/>
              <a:ea typeface="微软雅黑" panose="020B0503020204020204" pitchFamily="34" charset="-122"/>
            </a:endParaRPr>
          </a:p>
          <a:p>
            <a:pPr lvl="0">
              <a:lnSpc>
                <a:spcPct val="200000"/>
              </a:lnSpc>
            </a:pPr>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软件执行流程</a:t>
            </a:r>
            <a:endParaRPr lang="en-US" altLang="zh-CN" sz="2800" dirty="0">
              <a:latin typeface="微软雅黑" panose="020B0503020204020204" pitchFamily="34" charset="-122"/>
              <a:ea typeface="微软雅黑" panose="020B0503020204020204" pitchFamily="34" charset="-122"/>
            </a:endParaRPr>
          </a:p>
          <a:p>
            <a:pPr lvl="0">
              <a:lnSpc>
                <a:spcPct val="200000"/>
              </a:lnSpc>
            </a:pPr>
            <a:r>
              <a:rPr lang="en-US" altLang="zh-CN" sz="2800" dirty="0">
                <a:latin typeface="微软雅黑" panose="020B0503020204020204" pitchFamily="34" charset="-122"/>
                <a:ea typeface="微软雅黑" panose="020B0503020204020204" pitchFamily="34" charset="-122"/>
              </a:rPr>
              <a:t>3. </a:t>
            </a:r>
            <a:r>
              <a:rPr lang="zh-CN" altLang="en-US" sz="2800" dirty="0">
                <a:latin typeface="微软雅黑" panose="020B0503020204020204" pitchFamily="34" charset="-122"/>
                <a:ea typeface="微软雅黑" panose="020B0503020204020204" pitchFamily="34" charset="-122"/>
              </a:rPr>
              <a:t>服务器配置</a:t>
            </a:r>
            <a:endParaRPr lang="zh-CN" altLang="zh-CN"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2000" cy="6857999"/>
          </a:xfrm>
          <a:prstGeom prst="rect">
            <a:avLst/>
          </a:prstGeom>
          <a:blipFill>
            <a:blip r:embed="rId1" cstate="print"/>
            <a:srcRect/>
            <a:stretch>
              <a:fillRect b="-7666"/>
            </a:stretch>
          </a:blipFill>
        </p:spPr>
        <p:txBody>
          <a:bodyPr wrap="square" lIns="0" tIns="0" rIns="0" bIns="0" rtlCol="0">
            <a:spAutoFit/>
          </a:bodyPr>
          <a:lstStyle/>
          <a:p/>
        </p:txBody>
      </p:sp>
      <p:sp>
        <p:nvSpPr>
          <p:cNvPr id="3" name="object 3"/>
          <p:cNvSpPr txBox="1"/>
          <p:nvPr/>
        </p:nvSpPr>
        <p:spPr>
          <a:xfrm>
            <a:off x="4656892" y="261987"/>
            <a:ext cx="3824047"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6" dirty="0">
                <a:latin typeface="微软雅黑" panose="020B0503020204020204" pitchFamily="34" charset="-122"/>
                <a:ea typeface="微软雅黑" panose="020B0503020204020204" pitchFamily="34" charset="-122"/>
                <a:cs typeface="LOSEGO+SimHei" panose="02010609060101010101"/>
              </a:rPr>
              <a:t>整体流程</a:t>
            </a: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4" name="object 4"/>
          <p:cNvSpPr txBox="1"/>
          <p:nvPr/>
        </p:nvSpPr>
        <p:spPr>
          <a:xfrm>
            <a:off x="78943" y="1027494"/>
            <a:ext cx="3828701" cy="265586"/>
          </a:xfrm>
          <a:prstGeom prst="rect">
            <a:avLst/>
          </a:prstGeom>
        </p:spPr>
        <p:txBody>
          <a:bodyPr vert="horz" wrap="square" lIns="0" tIns="0" rIns="0" bIns="0" rtlCol="0">
            <a:spAutoFit/>
          </a:bodyPr>
          <a:lstStyle/>
          <a:p>
            <a:pPr marL="0" marR="0">
              <a:lnSpc>
                <a:spcPts val="2010"/>
              </a:lnSpc>
              <a:spcBef>
                <a:spcPts val="0"/>
              </a:spcBef>
              <a:spcAft>
                <a:spcPts val="0"/>
              </a:spcAft>
            </a:pPr>
            <a:r>
              <a:rPr sz="2800" spc="12" dirty="0" err="1">
                <a:solidFill>
                  <a:srgbClr val="444444"/>
                </a:solidFill>
                <a:latin typeface="微软雅黑" panose="020B0503020204020204" pitchFamily="34" charset="-122"/>
                <a:ea typeface="微软雅黑" panose="020B0503020204020204" pitchFamily="34" charset="-122"/>
                <a:cs typeface="LOSEGO+SimHei" panose="02010609060101010101"/>
              </a:rPr>
              <a:t>数据采集</a:t>
            </a:r>
            <a:r>
              <a:rPr lang="zh-CN" altLang="en-US" sz="2800" spc="12" dirty="0">
                <a:solidFill>
                  <a:srgbClr val="444444"/>
                </a:solidFill>
                <a:latin typeface="微软雅黑" panose="020B0503020204020204" pitchFamily="34" charset="-122"/>
                <a:ea typeface="微软雅黑" panose="020B0503020204020204" pitchFamily="34" charset="-122"/>
                <a:cs typeface="LOSEGO+SimHei" panose="02010609060101010101"/>
              </a:rPr>
              <a:t>阶段</a:t>
            </a:r>
            <a:endParaRPr sz="2800" b="1" dirty="0">
              <a:solidFill>
                <a:srgbClr val="444444"/>
              </a:solidFill>
              <a:latin typeface="微软雅黑" panose="020B0503020204020204" pitchFamily="34" charset="-122"/>
              <a:ea typeface="微软雅黑" panose="020B0503020204020204" pitchFamily="34" charset="-122"/>
              <a:cs typeface="JGMGPN+Arial Bold" panose="020B0704020202020204"/>
            </a:endParaRPr>
          </a:p>
        </p:txBody>
      </p:sp>
      <p:sp>
        <p:nvSpPr>
          <p:cNvPr id="5" name="object 5"/>
          <p:cNvSpPr txBox="1"/>
          <p:nvPr/>
        </p:nvSpPr>
        <p:spPr>
          <a:xfrm>
            <a:off x="10463149" y="1045900"/>
            <a:ext cx="964586" cy="728472"/>
          </a:xfrm>
          <a:prstGeom prst="rect">
            <a:avLst/>
          </a:prstGeom>
        </p:spPr>
        <p:txBody>
          <a:bodyPr vert="horz" wrap="square" lIns="0" tIns="0" rIns="0" bIns="0" rtlCol="0">
            <a:spAutoFit/>
          </a:bodyPr>
          <a:lstStyle/>
          <a:p>
            <a:pPr marL="0" marR="0">
              <a:lnSpc>
                <a:spcPts val="1595"/>
              </a:lnSpc>
              <a:spcBef>
                <a:spcPts val="0"/>
              </a:spcBef>
              <a:spcAft>
                <a:spcPts val="0"/>
              </a:spcAft>
            </a:pPr>
            <a:r>
              <a:rPr sz="1600" dirty="0">
                <a:solidFill>
                  <a:srgbClr val="0076CE"/>
                </a:solidFill>
                <a:latin typeface="LOSEGO+SimHei" panose="02010609060101010101"/>
                <a:cs typeface="LOSEGO+SimHei" panose="02010609060101010101"/>
              </a:rPr>
              <a:t>数据清洗</a:t>
            </a:r>
            <a:endParaRPr sz="1600" dirty="0">
              <a:solidFill>
                <a:srgbClr val="0076CE"/>
              </a:solidFill>
              <a:latin typeface="LOSEGO+SimHei" panose="02010609060101010101"/>
              <a:cs typeface="LOSEGO+SimHei" panose="02010609060101010101"/>
            </a:endParaRPr>
          </a:p>
          <a:p>
            <a:pPr marL="0" marR="0">
              <a:lnSpc>
                <a:spcPts val="1595"/>
              </a:lnSpc>
              <a:spcBef>
                <a:spcPts val="325"/>
              </a:spcBef>
              <a:spcAft>
                <a:spcPts val="0"/>
              </a:spcAft>
            </a:pPr>
            <a:r>
              <a:rPr sz="1600" dirty="0">
                <a:solidFill>
                  <a:srgbClr val="0076CE"/>
                </a:solidFill>
                <a:latin typeface="LOSEGO+SimHei" panose="02010609060101010101"/>
                <a:cs typeface="LOSEGO+SimHei" panose="02010609060101010101"/>
              </a:rPr>
              <a:t>数据训练</a:t>
            </a:r>
            <a:endParaRPr sz="1600" dirty="0">
              <a:solidFill>
                <a:srgbClr val="0076CE"/>
              </a:solidFill>
              <a:latin typeface="LOSEGO+SimHei" panose="02010609060101010101"/>
              <a:cs typeface="LOSEGO+SimHei" panose="02010609060101010101"/>
            </a:endParaRPr>
          </a:p>
          <a:p>
            <a:pPr marL="0" marR="0">
              <a:lnSpc>
                <a:spcPts val="1595"/>
              </a:lnSpc>
              <a:spcBef>
                <a:spcPts val="325"/>
              </a:spcBef>
              <a:spcAft>
                <a:spcPts val="0"/>
              </a:spcAft>
            </a:pPr>
            <a:r>
              <a:rPr sz="1600" dirty="0">
                <a:solidFill>
                  <a:srgbClr val="0076CE"/>
                </a:solidFill>
                <a:latin typeface="LOSEGO+SimHei" panose="02010609060101010101"/>
                <a:cs typeface="LOSEGO+SimHei" panose="02010609060101010101"/>
              </a:rPr>
              <a:t>模型生成</a:t>
            </a:r>
            <a:endParaRPr sz="1600" dirty="0">
              <a:solidFill>
                <a:srgbClr val="0076CE"/>
              </a:solidFill>
              <a:latin typeface="LOSEGO+SimHei" panose="02010609060101010101"/>
              <a:cs typeface="LOSEGO+SimHei" panose="02010609060101010101"/>
            </a:endParaRPr>
          </a:p>
        </p:txBody>
      </p:sp>
      <p:sp>
        <p:nvSpPr>
          <p:cNvPr id="6" name="object 6"/>
          <p:cNvSpPr txBox="1"/>
          <p:nvPr/>
        </p:nvSpPr>
        <p:spPr>
          <a:xfrm>
            <a:off x="4826254" y="1224652"/>
            <a:ext cx="356220" cy="291814"/>
          </a:xfrm>
          <a:prstGeom prst="rect">
            <a:avLst/>
          </a:prstGeom>
        </p:spPr>
        <p:txBody>
          <a:bodyPr vert="horz" wrap="square" lIns="0" tIns="0" rIns="0" bIns="0" rtlCol="0">
            <a:spAutoFit/>
          </a:bodyPr>
          <a:lstStyle/>
          <a:p>
            <a:pPr marL="0" marR="0">
              <a:lnSpc>
                <a:spcPts val="1995"/>
              </a:lnSpc>
              <a:spcBef>
                <a:spcPts val="0"/>
              </a:spcBef>
              <a:spcAft>
                <a:spcPts val="0"/>
              </a:spcAft>
            </a:pPr>
            <a:r>
              <a:rPr sz="1800" dirty="0">
                <a:solidFill>
                  <a:srgbClr val="444444"/>
                </a:solidFill>
                <a:latin typeface="HPPFLN+Wingdings" panose="05000000000000000000"/>
                <a:cs typeface="HPPFLN+Wingdings" panose="05000000000000000000"/>
              </a:rPr>
              <a:t></a:t>
            </a:r>
            <a:endParaRPr sz="1800" dirty="0">
              <a:solidFill>
                <a:srgbClr val="444444"/>
              </a:solidFill>
              <a:latin typeface="HPPFLN+Wingdings" panose="05000000000000000000"/>
              <a:cs typeface="HPPFLN+Wingdings" panose="05000000000000000000"/>
            </a:endParaRPr>
          </a:p>
        </p:txBody>
      </p:sp>
      <p:sp>
        <p:nvSpPr>
          <p:cNvPr id="7" name="object 7"/>
          <p:cNvSpPr txBox="1"/>
          <p:nvPr/>
        </p:nvSpPr>
        <p:spPr>
          <a:xfrm>
            <a:off x="10152634" y="1333217"/>
            <a:ext cx="356491" cy="292153"/>
          </a:xfrm>
          <a:prstGeom prst="rect">
            <a:avLst/>
          </a:prstGeom>
        </p:spPr>
        <p:txBody>
          <a:bodyPr vert="horz" wrap="square" lIns="0" tIns="0" rIns="0" bIns="0" rtlCol="0">
            <a:spAutoFit/>
          </a:bodyPr>
          <a:lstStyle/>
          <a:p>
            <a:pPr marL="0" marR="0">
              <a:lnSpc>
                <a:spcPts val="2000"/>
              </a:lnSpc>
              <a:spcBef>
                <a:spcPts val="0"/>
              </a:spcBef>
              <a:spcAft>
                <a:spcPts val="0"/>
              </a:spcAft>
            </a:pPr>
            <a:r>
              <a:rPr sz="1800" dirty="0">
                <a:solidFill>
                  <a:srgbClr val="444444"/>
                </a:solidFill>
                <a:latin typeface="HPPFLN+Wingdings" panose="05000000000000000000"/>
                <a:cs typeface="HPPFLN+Wingdings" panose="05000000000000000000"/>
              </a:rPr>
              <a:t></a:t>
            </a:r>
            <a:endParaRPr sz="1800" dirty="0">
              <a:solidFill>
                <a:srgbClr val="444444"/>
              </a:solidFill>
              <a:latin typeface="HPPFLN+Wingdings" panose="05000000000000000000"/>
              <a:cs typeface="HPPFLN+Wingdings" panose="05000000000000000000"/>
            </a:endParaRPr>
          </a:p>
        </p:txBody>
      </p:sp>
      <p:sp>
        <p:nvSpPr>
          <p:cNvPr id="8" name="object 8"/>
          <p:cNvSpPr txBox="1"/>
          <p:nvPr/>
        </p:nvSpPr>
        <p:spPr>
          <a:xfrm>
            <a:off x="1535938" y="1755568"/>
            <a:ext cx="1276197" cy="256480"/>
          </a:xfrm>
          <a:prstGeom prst="rect">
            <a:avLst/>
          </a:prstGeom>
        </p:spPr>
        <p:txBody>
          <a:bodyPr vert="horz" wrap="square" lIns="0" tIns="0" rIns="0" bIns="0" rtlCol="0">
            <a:spAutoFit/>
          </a:bodyPr>
          <a:lstStyle/>
          <a:p>
            <a:pPr marL="0" marR="0">
              <a:lnSpc>
                <a:spcPts val="1995"/>
              </a:lnSpc>
              <a:spcBef>
                <a:spcPts val="0"/>
              </a:spcBef>
              <a:spcAft>
                <a:spcPts val="0"/>
              </a:spcAft>
            </a:pPr>
            <a:r>
              <a:rPr lang="zh-CN" altLang="en-US" dirty="0">
                <a:solidFill>
                  <a:srgbClr val="0076CE"/>
                </a:solidFill>
                <a:latin typeface="微软雅黑" panose="020B0503020204020204" pitchFamily="34" charset="-122"/>
                <a:ea typeface="微软雅黑" panose="020B0503020204020204" pitchFamily="34" charset="-122"/>
                <a:cs typeface="LOSEGO+SimHei" panose="02010609060101010101"/>
              </a:rPr>
              <a:t>①</a:t>
            </a:r>
            <a:r>
              <a:rPr dirty="0" err="1">
                <a:solidFill>
                  <a:srgbClr val="0076CE"/>
                </a:solidFill>
                <a:latin typeface="微软雅黑" panose="020B0503020204020204" pitchFamily="34" charset="-122"/>
                <a:ea typeface="微软雅黑" panose="020B0503020204020204" pitchFamily="34" charset="-122"/>
                <a:cs typeface="LOSEGO+SimHei" panose="02010609060101010101"/>
              </a:rPr>
              <a:t>操作信号</a:t>
            </a:r>
            <a:endParaRPr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9" name="object 9"/>
          <p:cNvSpPr txBox="1"/>
          <p:nvPr/>
        </p:nvSpPr>
        <p:spPr>
          <a:xfrm>
            <a:off x="4478782" y="2035420"/>
            <a:ext cx="356220" cy="291814"/>
          </a:xfrm>
          <a:prstGeom prst="rect">
            <a:avLst/>
          </a:prstGeom>
        </p:spPr>
        <p:txBody>
          <a:bodyPr vert="horz" wrap="square" lIns="0" tIns="0" rIns="0" bIns="0" rtlCol="0">
            <a:spAutoFit/>
          </a:bodyPr>
          <a:lstStyle/>
          <a:p>
            <a:pPr marL="0" marR="0">
              <a:lnSpc>
                <a:spcPts val="1995"/>
              </a:lnSpc>
              <a:spcBef>
                <a:spcPts val="0"/>
              </a:spcBef>
              <a:spcAft>
                <a:spcPts val="0"/>
              </a:spcAft>
            </a:pPr>
            <a:r>
              <a:rPr sz="1800" dirty="0">
                <a:solidFill>
                  <a:srgbClr val="444444"/>
                </a:solidFill>
                <a:latin typeface="HPPFLN+Wingdings" panose="05000000000000000000"/>
                <a:cs typeface="HPPFLN+Wingdings" panose="05000000000000000000"/>
              </a:rPr>
              <a:t></a:t>
            </a:r>
            <a:endParaRPr sz="1800" dirty="0">
              <a:solidFill>
                <a:srgbClr val="444444"/>
              </a:solidFill>
              <a:latin typeface="HPPFLN+Wingdings" panose="05000000000000000000"/>
              <a:cs typeface="HPPFLN+Wingdings" panose="05000000000000000000"/>
            </a:endParaRPr>
          </a:p>
        </p:txBody>
      </p:sp>
      <p:sp>
        <p:nvSpPr>
          <p:cNvPr id="11" name="object 11"/>
          <p:cNvSpPr txBox="1"/>
          <p:nvPr/>
        </p:nvSpPr>
        <p:spPr>
          <a:xfrm>
            <a:off x="3996563" y="2836903"/>
            <a:ext cx="1621394" cy="208840"/>
          </a:xfrm>
          <a:prstGeom prst="rect">
            <a:avLst/>
          </a:prstGeom>
        </p:spPr>
        <p:txBody>
          <a:bodyPr vert="horz" wrap="square" lIns="0" tIns="0" rIns="0" bIns="0" rtlCol="0">
            <a:spAutoFit/>
          </a:bodyPr>
          <a:lstStyle/>
          <a:p>
            <a:pPr marL="0" marR="0">
              <a:lnSpc>
                <a:spcPts val="1595"/>
              </a:lnSpc>
              <a:spcBef>
                <a:spcPts val="0"/>
              </a:spcBef>
              <a:spcAft>
                <a:spcPts val="0"/>
              </a:spcAft>
            </a:pPr>
            <a:r>
              <a:rPr lang="zh-CN" altLang="en-US" dirty="0">
                <a:solidFill>
                  <a:srgbClr val="0076CE"/>
                </a:solidFill>
                <a:latin typeface="微软雅黑" panose="020B0503020204020204" pitchFamily="34" charset="-122"/>
                <a:ea typeface="微软雅黑" panose="020B0503020204020204" pitchFamily="34" charset="-122"/>
                <a:cs typeface="LOSEGO+SimHei" panose="02010609060101010101"/>
              </a:rPr>
              <a:t>⑤</a:t>
            </a:r>
            <a:r>
              <a:rPr dirty="0" err="1">
                <a:solidFill>
                  <a:srgbClr val="0076CE"/>
                </a:solidFill>
                <a:latin typeface="微软雅黑" panose="020B0503020204020204" pitchFamily="34" charset="-122"/>
                <a:ea typeface="微软雅黑" panose="020B0503020204020204" pitchFamily="34" charset="-122"/>
                <a:cs typeface="LOSEGO+SimHei" panose="02010609060101010101"/>
              </a:rPr>
              <a:t>数据保存</a:t>
            </a:r>
            <a:endParaRPr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12" name="object 12"/>
          <p:cNvSpPr txBox="1"/>
          <p:nvPr/>
        </p:nvSpPr>
        <p:spPr>
          <a:xfrm>
            <a:off x="6384032" y="3149241"/>
            <a:ext cx="1199283" cy="292153"/>
          </a:xfrm>
          <a:prstGeom prst="rect">
            <a:avLst/>
          </a:prstGeom>
        </p:spPr>
        <p:txBody>
          <a:bodyPr vert="horz" wrap="square" lIns="0" tIns="0" rIns="0" bIns="0" rtlCol="0">
            <a:spAutoFit/>
          </a:bodyPr>
          <a:lstStyle/>
          <a:p>
            <a:pPr marL="0" marR="0">
              <a:lnSpc>
                <a:spcPts val="2000"/>
              </a:lnSpc>
              <a:spcBef>
                <a:spcPts val="0"/>
              </a:spcBef>
              <a:spcAft>
                <a:spcPts val="0"/>
              </a:spcAft>
            </a:pPr>
            <a:r>
              <a:rPr sz="1800" spc="243" dirty="0">
                <a:solidFill>
                  <a:srgbClr val="444444"/>
                </a:solidFill>
                <a:latin typeface="HPPFLN+Wingdings" panose="05000000000000000000"/>
                <a:cs typeface="HPPFLN+Wingdings" panose="05000000000000000000"/>
              </a:rPr>
              <a:t></a:t>
            </a:r>
            <a:r>
              <a:rPr sz="1600" dirty="0">
                <a:solidFill>
                  <a:srgbClr val="0076CE"/>
                </a:solidFill>
                <a:latin typeface="LOSEGO+SimHei" panose="02010609060101010101"/>
                <a:cs typeface="LOSEGO+SimHei" panose="02010609060101010101"/>
              </a:rPr>
              <a:t>数据上传</a:t>
            </a:r>
            <a:endParaRPr sz="1600" dirty="0">
              <a:solidFill>
                <a:srgbClr val="0076CE"/>
              </a:solidFill>
              <a:latin typeface="LOSEGO+SimHei" panose="02010609060101010101"/>
              <a:cs typeface="LOSEGO+SimHei" panose="02010609060101010101"/>
            </a:endParaRPr>
          </a:p>
        </p:txBody>
      </p:sp>
      <p:sp>
        <p:nvSpPr>
          <p:cNvPr id="13" name="object 13"/>
          <p:cNvSpPr txBox="1"/>
          <p:nvPr/>
        </p:nvSpPr>
        <p:spPr>
          <a:xfrm>
            <a:off x="78943" y="4128141"/>
            <a:ext cx="2240561" cy="277127"/>
          </a:xfrm>
          <a:prstGeom prst="rect">
            <a:avLst/>
          </a:prstGeom>
        </p:spPr>
        <p:txBody>
          <a:bodyPr vert="horz" wrap="square" lIns="0" tIns="0" rIns="0" bIns="0" rtlCol="0">
            <a:spAutoFit/>
          </a:bodyPr>
          <a:lstStyle/>
          <a:p>
            <a:pPr marL="0" marR="0">
              <a:lnSpc>
                <a:spcPts val="2010"/>
              </a:lnSpc>
              <a:spcBef>
                <a:spcPts val="0"/>
              </a:spcBef>
              <a:spcAft>
                <a:spcPts val="0"/>
              </a:spcAft>
            </a:pPr>
            <a:r>
              <a:rPr lang="zh-CN" altLang="en-US" sz="2800" spc="13" dirty="0">
                <a:solidFill>
                  <a:srgbClr val="444444"/>
                </a:solidFill>
                <a:latin typeface="微软雅黑" panose="020B0503020204020204" pitchFamily="34" charset="-122"/>
                <a:ea typeface="微软雅黑" panose="020B0503020204020204" pitchFamily="34" charset="-122"/>
                <a:cs typeface="JGMGPN+Arial Bold" panose="020B0704020202020204"/>
              </a:rPr>
              <a:t>模型部署阶段</a:t>
            </a:r>
            <a:endParaRPr sz="2400" b="1" dirty="0">
              <a:solidFill>
                <a:srgbClr val="444444"/>
              </a:solidFill>
              <a:latin typeface="JGMGPN+Arial Bold" panose="020B0704020202020204"/>
              <a:cs typeface="JGMGPN+Arial Bold" panose="020B0704020202020204"/>
            </a:endParaRPr>
          </a:p>
        </p:txBody>
      </p:sp>
      <p:sp>
        <p:nvSpPr>
          <p:cNvPr id="14" name="object 14"/>
          <p:cNvSpPr txBox="1"/>
          <p:nvPr/>
        </p:nvSpPr>
        <p:spPr>
          <a:xfrm>
            <a:off x="4916678" y="4221725"/>
            <a:ext cx="1166988" cy="291814"/>
          </a:xfrm>
          <a:prstGeom prst="rect">
            <a:avLst/>
          </a:prstGeom>
        </p:spPr>
        <p:txBody>
          <a:bodyPr vert="horz" wrap="square" lIns="0" tIns="0" rIns="0" bIns="0" rtlCol="0">
            <a:spAutoFit/>
          </a:bodyPr>
          <a:lstStyle/>
          <a:p>
            <a:pPr marL="0" marR="0">
              <a:lnSpc>
                <a:spcPts val="1995"/>
              </a:lnSpc>
              <a:spcBef>
                <a:spcPts val="0"/>
              </a:spcBef>
              <a:spcAft>
                <a:spcPts val="0"/>
              </a:spcAft>
            </a:pPr>
            <a:r>
              <a:rPr sz="1800" spc="-42" dirty="0">
                <a:solidFill>
                  <a:srgbClr val="444444"/>
                </a:solidFill>
                <a:latin typeface="HPPFLN+Wingdings" panose="05000000000000000000"/>
                <a:cs typeface="HPPFLN+Wingdings" panose="05000000000000000000"/>
              </a:rPr>
              <a:t></a:t>
            </a:r>
            <a:r>
              <a:rPr sz="1600" dirty="0">
                <a:solidFill>
                  <a:srgbClr val="0076CE"/>
                </a:solidFill>
                <a:latin typeface="LOSEGO+SimHei" panose="02010609060101010101"/>
                <a:cs typeface="LOSEGO+SimHei" panose="02010609060101010101"/>
              </a:rPr>
              <a:t>数据采集</a:t>
            </a:r>
            <a:endParaRPr sz="1600" dirty="0">
              <a:solidFill>
                <a:srgbClr val="0076CE"/>
              </a:solidFill>
              <a:latin typeface="LOSEGO+SimHei" panose="02010609060101010101"/>
              <a:cs typeface="LOSEGO+SimHei" panose="02010609060101010101"/>
            </a:endParaRPr>
          </a:p>
        </p:txBody>
      </p:sp>
      <p:sp>
        <p:nvSpPr>
          <p:cNvPr id="15" name="object 15"/>
          <p:cNvSpPr txBox="1"/>
          <p:nvPr/>
        </p:nvSpPr>
        <p:spPr>
          <a:xfrm>
            <a:off x="380390" y="4963660"/>
            <a:ext cx="1173679" cy="264985"/>
          </a:xfrm>
          <a:prstGeom prst="rect">
            <a:avLst/>
          </a:prstGeom>
        </p:spPr>
        <p:txBody>
          <a:bodyPr vert="horz" wrap="square" lIns="0" tIns="0" rIns="0" bIns="0" rtlCol="0">
            <a:spAutoFit/>
          </a:bodyPr>
          <a:lstStyle/>
          <a:p>
            <a:pPr marL="0" marR="0">
              <a:lnSpc>
                <a:spcPts val="1995"/>
              </a:lnSpc>
              <a:spcBef>
                <a:spcPts val="0"/>
              </a:spcBef>
              <a:spcAft>
                <a:spcPts val="0"/>
              </a:spcAft>
            </a:pPr>
            <a:r>
              <a:rPr sz="2700" spc="42" baseline="-3000" dirty="0">
                <a:solidFill>
                  <a:srgbClr val="444444"/>
                </a:solidFill>
                <a:latin typeface="HPPFLN+Wingdings" panose="05000000000000000000"/>
                <a:cs typeface="HPPFLN+Wingdings" panose="05000000000000000000"/>
              </a:rPr>
              <a:t></a:t>
            </a:r>
            <a:r>
              <a:rPr sz="1600" dirty="0">
                <a:solidFill>
                  <a:srgbClr val="0076CE"/>
                </a:solidFill>
                <a:latin typeface="LOSEGO+SimHei" panose="02010609060101010101"/>
                <a:cs typeface="LOSEGO+SimHei" panose="02010609060101010101"/>
              </a:rPr>
              <a:t>模型生成</a:t>
            </a:r>
            <a:endParaRPr sz="1600" dirty="0">
              <a:solidFill>
                <a:srgbClr val="0076CE"/>
              </a:solidFill>
              <a:latin typeface="LOSEGO+SimHei" panose="02010609060101010101"/>
              <a:cs typeface="LOSEGO+SimHei" panose="02010609060101010101"/>
            </a:endParaRPr>
          </a:p>
        </p:txBody>
      </p:sp>
      <p:sp>
        <p:nvSpPr>
          <p:cNvPr id="16" name="object 16"/>
          <p:cNvSpPr txBox="1"/>
          <p:nvPr/>
        </p:nvSpPr>
        <p:spPr>
          <a:xfrm>
            <a:off x="1817816" y="5383134"/>
            <a:ext cx="356220" cy="291814"/>
          </a:xfrm>
          <a:prstGeom prst="rect">
            <a:avLst/>
          </a:prstGeom>
        </p:spPr>
        <p:txBody>
          <a:bodyPr vert="horz" wrap="square" lIns="0" tIns="0" rIns="0" bIns="0" rtlCol="0">
            <a:spAutoFit/>
          </a:bodyPr>
          <a:lstStyle/>
          <a:p>
            <a:pPr marL="0" marR="0">
              <a:lnSpc>
                <a:spcPts val="1995"/>
              </a:lnSpc>
              <a:spcBef>
                <a:spcPts val="0"/>
              </a:spcBef>
              <a:spcAft>
                <a:spcPts val="0"/>
              </a:spcAft>
            </a:pPr>
            <a:r>
              <a:rPr sz="1800" dirty="0">
                <a:solidFill>
                  <a:srgbClr val="444444"/>
                </a:solidFill>
                <a:latin typeface="HPPFLN+Wingdings" panose="05000000000000000000"/>
                <a:cs typeface="HPPFLN+Wingdings" panose="05000000000000000000"/>
              </a:rPr>
              <a:t></a:t>
            </a:r>
            <a:endParaRPr sz="1800" dirty="0">
              <a:solidFill>
                <a:srgbClr val="444444"/>
              </a:solidFill>
              <a:latin typeface="HPPFLN+Wingdings" panose="05000000000000000000"/>
              <a:cs typeface="HPPFLN+Wingdings" panose="05000000000000000000"/>
            </a:endParaRPr>
          </a:p>
        </p:txBody>
      </p:sp>
      <p:sp>
        <p:nvSpPr>
          <p:cNvPr id="17" name="object 17"/>
          <p:cNvSpPr txBox="1"/>
          <p:nvPr/>
        </p:nvSpPr>
        <p:spPr>
          <a:xfrm>
            <a:off x="2084539" y="5426449"/>
            <a:ext cx="1482956" cy="205184"/>
          </a:xfrm>
          <a:prstGeom prst="rect">
            <a:avLst/>
          </a:prstGeom>
        </p:spPr>
        <p:txBody>
          <a:bodyPr vert="horz" wrap="square" lIns="0" tIns="0" rIns="0" bIns="0" rtlCol="0">
            <a:spAutoFit/>
          </a:bodyPr>
          <a:lstStyle/>
          <a:p>
            <a:pPr marL="0" marR="0">
              <a:lnSpc>
                <a:spcPts val="1595"/>
              </a:lnSpc>
              <a:spcBef>
                <a:spcPts val="0"/>
              </a:spcBef>
              <a:spcAft>
                <a:spcPts val="0"/>
              </a:spcAft>
            </a:pPr>
            <a:r>
              <a:rPr sz="1600" dirty="0" err="1">
                <a:solidFill>
                  <a:srgbClr val="0076CE"/>
                </a:solidFill>
                <a:latin typeface="LOSEGO+SimHei" panose="02010609060101010101"/>
                <a:cs typeface="LOSEGO+SimHei" panose="02010609060101010101"/>
              </a:rPr>
              <a:t>模型下载</a:t>
            </a:r>
            <a:r>
              <a:rPr lang="zh-CN" altLang="en-US" sz="1600" dirty="0">
                <a:solidFill>
                  <a:srgbClr val="0076CE"/>
                </a:solidFill>
                <a:latin typeface="LOSEGO+SimHei" panose="02010609060101010101"/>
                <a:cs typeface="LOSEGO+SimHei" panose="02010609060101010101"/>
              </a:rPr>
              <a:t>并执行</a:t>
            </a:r>
            <a:endParaRPr sz="1600" dirty="0">
              <a:solidFill>
                <a:srgbClr val="0076CE"/>
              </a:solidFill>
              <a:latin typeface="LOSEGO+SimHei" panose="02010609060101010101"/>
              <a:cs typeface="LOSEGO+SimHei" panose="02010609060101010101"/>
            </a:endParaRPr>
          </a:p>
        </p:txBody>
      </p:sp>
      <p:sp>
        <p:nvSpPr>
          <p:cNvPr id="18" name="object 18"/>
          <p:cNvSpPr txBox="1"/>
          <p:nvPr/>
        </p:nvSpPr>
        <p:spPr>
          <a:xfrm>
            <a:off x="5261737" y="5620394"/>
            <a:ext cx="356220" cy="291814"/>
          </a:xfrm>
          <a:prstGeom prst="rect">
            <a:avLst/>
          </a:prstGeom>
        </p:spPr>
        <p:txBody>
          <a:bodyPr vert="horz" wrap="square" lIns="0" tIns="0" rIns="0" bIns="0" rtlCol="0">
            <a:spAutoFit/>
          </a:bodyPr>
          <a:lstStyle/>
          <a:p>
            <a:pPr marL="0" marR="0">
              <a:lnSpc>
                <a:spcPts val="1995"/>
              </a:lnSpc>
              <a:spcBef>
                <a:spcPts val="0"/>
              </a:spcBef>
              <a:spcAft>
                <a:spcPts val="0"/>
              </a:spcAft>
            </a:pPr>
            <a:r>
              <a:rPr sz="1800" dirty="0">
                <a:solidFill>
                  <a:srgbClr val="444444"/>
                </a:solidFill>
                <a:latin typeface="HPPFLN+Wingdings" panose="05000000000000000000"/>
                <a:cs typeface="HPPFLN+Wingdings" panose="05000000000000000000"/>
              </a:rPr>
              <a:t></a:t>
            </a:r>
            <a:endParaRPr sz="1800" dirty="0">
              <a:solidFill>
                <a:srgbClr val="444444"/>
              </a:solidFill>
              <a:latin typeface="HPPFLN+Wingdings" panose="05000000000000000000"/>
              <a:cs typeface="HPPFLN+Wingdings" panose="05000000000000000000"/>
            </a:endParaRPr>
          </a:p>
        </p:txBody>
      </p:sp>
      <p:sp>
        <p:nvSpPr>
          <p:cNvPr id="19" name="object 19"/>
          <p:cNvSpPr txBox="1"/>
          <p:nvPr/>
        </p:nvSpPr>
        <p:spPr>
          <a:xfrm>
            <a:off x="3746350" y="6268221"/>
            <a:ext cx="1318843" cy="297361"/>
          </a:xfrm>
          <a:prstGeom prst="rect">
            <a:avLst/>
          </a:prstGeom>
        </p:spPr>
        <p:txBody>
          <a:bodyPr vert="horz" wrap="square" lIns="0" tIns="0" rIns="0" bIns="0" rtlCol="0">
            <a:spAutoFit/>
          </a:bodyPr>
          <a:lstStyle/>
          <a:p>
            <a:pPr marL="0" marR="0">
              <a:lnSpc>
                <a:spcPts val="1995"/>
              </a:lnSpc>
              <a:spcBef>
                <a:spcPts val="0"/>
              </a:spcBef>
              <a:spcAft>
                <a:spcPts val="0"/>
              </a:spcAft>
            </a:pPr>
            <a:r>
              <a:rPr sz="1800" dirty="0">
                <a:solidFill>
                  <a:srgbClr val="444444"/>
                </a:solidFill>
                <a:latin typeface="HPPFLN+Wingdings" panose="05000000000000000000"/>
                <a:cs typeface="HPPFLN+Wingdings" panose="05000000000000000000"/>
              </a:rPr>
              <a:t></a:t>
            </a:r>
            <a:r>
              <a:rPr sz="1800" spc="-80" dirty="0">
                <a:solidFill>
                  <a:srgbClr val="444444"/>
                </a:solidFill>
                <a:latin typeface="Times New Roman" panose="02020603050405020304"/>
                <a:cs typeface="Times New Roman" panose="02020603050405020304"/>
              </a:rPr>
              <a:t> </a:t>
            </a:r>
            <a:r>
              <a:rPr sz="1800" dirty="0">
                <a:solidFill>
                  <a:srgbClr val="0076CE"/>
                </a:solidFill>
                <a:latin typeface="LOSEGO+SimHei" panose="02010609060101010101"/>
                <a:cs typeface="LOSEGO+SimHei" panose="02010609060101010101"/>
              </a:rPr>
              <a:t>指令决策</a:t>
            </a:r>
            <a:endParaRPr sz="1800" dirty="0">
              <a:solidFill>
                <a:srgbClr val="0076CE"/>
              </a:solidFill>
              <a:latin typeface="LOSEGO+SimHei" panose="02010609060101010101"/>
              <a:cs typeface="LOSEGO+SimHei" panose="02010609060101010101"/>
            </a:endParaRPr>
          </a:p>
        </p:txBody>
      </p:sp>
      <p:sp>
        <p:nvSpPr>
          <p:cNvPr id="20"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541228" y="3199031"/>
            <a:ext cx="3842792"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6" dirty="0">
                <a:latin typeface="微软雅黑" panose="020B0503020204020204" pitchFamily="34" charset="-122"/>
                <a:ea typeface="微软雅黑" panose="020B0503020204020204" pitchFamily="34" charset="-122"/>
                <a:cs typeface="LOSEGO+SimHei" panose="02010609060101010101"/>
              </a:rPr>
              <a:t>小车运行流程图</a:t>
            </a: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5" name="流程图: 终止 4"/>
          <p:cNvSpPr/>
          <p:nvPr/>
        </p:nvSpPr>
        <p:spPr>
          <a:xfrm>
            <a:off x="5629108" y="492629"/>
            <a:ext cx="1837364" cy="458407"/>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n w="0"/>
                <a:solidFill>
                  <a:schemeClr val="accent1"/>
                </a:solidFill>
                <a:latin typeface="微软雅黑" panose="020B0503020204020204" pitchFamily="34" charset="-122"/>
                <a:ea typeface="微软雅黑" panose="020B0503020204020204" pitchFamily="34" charset="-122"/>
              </a:rPr>
              <a:t>Web</a:t>
            </a:r>
            <a:r>
              <a:rPr lang="zh-CN" altLang="en-US" sz="1600" dirty="0">
                <a:ln w="0"/>
                <a:solidFill>
                  <a:schemeClr val="accent1"/>
                </a:solidFill>
                <a:latin typeface="微软雅黑" panose="020B0503020204020204" pitchFamily="34" charset="-122"/>
                <a:ea typeface="微软雅黑" panose="020B0503020204020204" pitchFamily="34" charset="-122"/>
              </a:rPr>
              <a:t>端</a:t>
            </a:r>
            <a:r>
              <a:rPr lang="en-US" altLang="zh-CN" sz="1600" dirty="0">
                <a:ln w="0"/>
                <a:solidFill>
                  <a:schemeClr val="accent1"/>
                </a:solidFill>
                <a:latin typeface="微软雅黑" panose="020B0503020204020204" pitchFamily="34" charset="-122"/>
                <a:ea typeface="微软雅黑" panose="020B0503020204020204" pitchFamily="34" charset="-122"/>
              </a:rPr>
              <a:t>/</a:t>
            </a:r>
            <a:r>
              <a:rPr lang="zh-CN" altLang="en-US" sz="1600" dirty="0">
                <a:ln w="0"/>
                <a:solidFill>
                  <a:schemeClr val="accent1"/>
                </a:solidFill>
                <a:latin typeface="微软雅黑" panose="020B0503020204020204" pitchFamily="34" charset="-122"/>
                <a:ea typeface="微软雅黑" panose="020B0503020204020204" pitchFamily="34" charset="-122"/>
              </a:rPr>
              <a:t>命令行</a:t>
            </a:r>
            <a:endParaRPr lang="zh-CN" altLang="en-US" sz="1600" dirty="0">
              <a:ln w="0"/>
              <a:solidFill>
                <a:schemeClr val="accent1"/>
              </a:solidFill>
              <a:latin typeface="微软雅黑" panose="020B0503020204020204" pitchFamily="34" charset="-122"/>
              <a:ea typeface="微软雅黑" panose="020B0503020204020204" pitchFamily="34" charset="-122"/>
            </a:endParaRPr>
          </a:p>
        </p:txBody>
      </p:sp>
      <p:sp>
        <p:nvSpPr>
          <p:cNvPr id="6" name="流程图: 数据 5"/>
          <p:cNvSpPr/>
          <p:nvPr/>
        </p:nvSpPr>
        <p:spPr>
          <a:xfrm>
            <a:off x="1416640" y="1700807"/>
            <a:ext cx="1246783" cy="676278"/>
          </a:xfrm>
          <a:prstGeom prst="flowChartInputOutp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蓝牙连接</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8" name="流程图: 数据 7"/>
          <p:cNvSpPr/>
          <p:nvPr/>
        </p:nvSpPr>
        <p:spPr>
          <a:xfrm>
            <a:off x="3684892" y="1700807"/>
            <a:ext cx="1246783" cy="676278"/>
          </a:xfrm>
          <a:prstGeom prst="flowChartInputOutp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err="1">
                <a:solidFill>
                  <a:schemeClr val="accent1"/>
                </a:solidFill>
                <a:latin typeface="微软雅黑" panose="020B0503020204020204" pitchFamily="34" charset="-122"/>
                <a:ea typeface="微软雅黑" panose="020B0503020204020204" pitchFamily="34" charset="-122"/>
              </a:rPr>
              <a:t>WiFi</a:t>
            </a:r>
            <a:r>
              <a:rPr lang="zh-CN" altLang="en-US" sz="1600" dirty="0">
                <a:solidFill>
                  <a:schemeClr val="accent1"/>
                </a:solidFill>
                <a:latin typeface="微软雅黑" panose="020B0503020204020204" pitchFamily="34" charset="-122"/>
                <a:ea typeface="微软雅黑" panose="020B0503020204020204" pitchFamily="34" charset="-122"/>
              </a:rPr>
              <a:t>连接</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9" name="流程图: 数据 8"/>
          <p:cNvSpPr/>
          <p:nvPr/>
        </p:nvSpPr>
        <p:spPr>
          <a:xfrm>
            <a:off x="5953144" y="1700807"/>
            <a:ext cx="1246783" cy="676278"/>
          </a:xfrm>
          <a:prstGeom prst="flowChartInputOutp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小车控制</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0" name="流程图: 数据 9"/>
          <p:cNvSpPr/>
          <p:nvPr/>
        </p:nvSpPr>
        <p:spPr>
          <a:xfrm>
            <a:off x="8215208" y="1700807"/>
            <a:ext cx="1246783" cy="676278"/>
          </a:xfrm>
          <a:prstGeom prst="flowChartInputOutp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当前状态</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11" name="流程图: 数据 10"/>
          <p:cNvSpPr/>
          <p:nvPr/>
        </p:nvSpPr>
        <p:spPr>
          <a:xfrm>
            <a:off x="10477272" y="1700807"/>
            <a:ext cx="1246783" cy="676278"/>
          </a:xfrm>
          <a:prstGeom prst="flowChartInputOutp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停车</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13" name="直接箭头连接符 12"/>
          <p:cNvCxnSpPr>
            <a:stCxn id="5" idx="2"/>
            <a:endCxn id="9" idx="1"/>
          </p:cNvCxnSpPr>
          <p:nvPr/>
        </p:nvCxnSpPr>
        <p:spPr>
          <a:xfrm>
            <a:off x="6547790" y="951036"/>
            <a:ext cx="28746" cy="7497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连接符: 肘形 16"/>
          <p:cNvCxnSpPr>
            <a:stCxn id="5" idx="2"/>
            <a:endCxn id="6" idx="1"/>
          </p:cNvCxnSpPr>
          <p:nvPr/>
        </p:nvCxnSpPr>
        <p:spPr>
          <a:xfrm rot="5400000">
            <a:off x="3919026" y="-927958"/>
            <a:ext cx="749771" cy="450775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连接符: 肘形 18"/>
          <p:cNvCxnSpPr>
            <a:stCxn id="5" idx="2"/>
            <a:endCxn id="8" idx="1"/>
          </p:cNvCxnSpPr>
          <p:nvPr/>
        </p:nvCxnSpPr>
        <p:spPr>
          <a:xfrm rot="5400000">
            <a:off x="5053152" y="206168"/>
            <a:ext cx="749771" cy="223950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p:cNvCxnSpPr>
            <a:stCxn id="5" idx="2"/>
            <a:endCxn id="10" idx="1"/>
          </p:cNvCxnSpPr>
          <p:nvPr/>
        </p:nvCxnSpPr>
        <p:spPr>
          <a:xfrm rot="16200000" flipH="1">
            <a:off x="7318310" y="180516"/>
            <a:ext cx="749771" cy="229081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p:cNvCxnSpPr>
            <a:stCxn id="5" idx="2"/>
            <a:endCxn id="11" idx="1"/>
          </p:cNvCxnSpPr>
          <p:nvPr/>
        </p:nvCxnSpPr>
        <p:spPr>
          <a:xfrm rot="16200000" flipH="1">
            <a:off x="8449342" y="-950516"/>
            <a:ext cx="749771" cy="455287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5989148" y="2888939"/>
            <a:ext cx="1181163" cy="47339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相机启动</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32" name="直接连接符 31"/>
          <p:cNvCxnSpPr>
            <a:stCxn id="9" idx="4"/>
            <a:endCxn id="30" idx="0"/>
          </p:cNvCxnSpPr>
          <p:nvPr/>
        </p:nvCxnSpPr>
        <p:spPr>
          <a:xfrm>
            <a:off x="6576536" y="2377085"/>
            <a:ext cx="3194" cy="5118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流程图: 决策 32"/>
          <p:cNvSpPr/>
          <p:nvPr/>
        </p:nvSpPr>
        <p:spPr>
          <a:xfrm>
            <a:off x="5989148" y="3789039"/>
            <a:ext cx="1181163" cy="743906"/>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判断</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34" name="直接箭头连接符 33"/>
          <p:cNvCxnSpPr>
            <a:stCxn id="30" idx="2"/>
            <a:endCxn id="33" idx="0"/>
          </p:cNvCxnSpPr>
          <p:nvPr/>
        </p:nvCxnSpPr>
        <p:spPr>
          <a:xfrm>
            <a:off x="6579730" y="3362334"/>
            <a:ext cx="0" cy="4267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3542037" y="4012376"/>
            <a:ext cx="1115542" cy="3381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微软雅黑" panose="020B0503020204020204" pitchFamily="34" charset="-122"/>
                <a:ea typeface="微软雅黑" panose="020B0503020204020204" pitchFamily="34" charset="-122"/>
              </a:rPr>
              <a:t>手柄启动</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40" name="矩形 39"/>
          <p:cNvSpPr/>
          <p:nvPr/>
        </p:nvSpPr>
        <p:spPr>
          <a:xfrm>
            <a:off x="8508267" y="4012376"/>
            <a:ext cx="1509263" cy="3381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1"/>
                </a:solidFill>
                <a:latin typeface="微软雅黑" panose="020B0503020204020204" pitchFamily="34" charset="-122"/>
                <a:ea typeface="微软雅黑" panose="020B0503020204020204" pitchFamily="34" charset="-122"/>
              </a:rPr>
              <a:t>自动模型启动</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cxnSp>
        <p:nvCxnSpPr>
          <p:cNvPr id="41" name="直接箭头连接符 40"/>
          <p:cNvCxnSpPr>
            <a:stCxn id="39" idx="2"/>
            <a:endCxn id="54" idx="0"/>
          </p:cNvCxnSpPr>
          <p:nvPr/>
        </p:nvCxnSpPr>
        <p:spPr>
          <a:xfrm flipH="1">
            <a:off x="4096615" y="4350515"/>
            <a:ext cx="3193" cy="3258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40" idx="2"/>
            <a:endCxn id="55" idx="0"/>
          </p:cNvCxnSpPr>
          <p:nvPr/>
        </p:nvCxnSpPr>
        <p:spPr>
          <a:xfrm flipH="1">
            <a:off x="9262898" y="4350515"/>
            <a:ext cx="1" cy="3381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33" idx="1"/>
            <a:endCxn id="39" idx="3"/>
          </p:cNvCxnSpPr>
          <p:nvPr/>
        </p:nvCxnSpPr>
        <p:spPr>
          <a:xfrm flipH="1">
            <a:off x="4657579" y="4160992"/>
            <a:ext cx="1331569" cy="204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33" idx="3"/>
            <a:endCxn id="40" idx="1"/>
          </p:cNvCxnSpPr>
          <p:nvPr/>
        </p:nvCxnSpPr>
        <p:spPr>
          <a:xfrm>
            <a:off x="7170311" y="4160992"/>
            <a:ext cx="1337956" cy="204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3506033" y="4676317"/>
            <a:ext cx="1181163" cy="47339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连接手柄</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55" name="矩形 54"/>
          <p:cNvSpPr/>
          <p:nvPr/>
        </p:nvSpPr>
        <p:spPr>
          <a:xfrm>
            <a:off x="8705127" y="4688654"/>
            <a:ext cx="1115542" cy="29771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加载模型</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56" name="矩形 55"/>
          <p:cNvSpPr/>
          <p:nvPr/>
        </p:nvSpPr>
        <p:spPr>
          <a:xfrm>
            <a:off x="3203333" y="5483273"/>
            <a:ext cx="1786562" cy="50434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保存图片和手柄操作输出</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64" name="直接箭头连接符 63"/>
          <p:cNvCxnSpPr>
            <a:stCxn id="54" idx="2"/>
            <a:endCxn id="56" idx="0"/>
          </p:cNvCxnSpPr>
          <p:nvPr/>
        </p:nvCxnSpPr>
        <p:spPr>
          <a:xfrm flipH="1">
            <a:off x="4096614" y="5149712"/>
            <a:ext cx="1" cy="333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8222028" y="5396083"/>
            <a:ext cx="2100903" cy="55176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1"/>
                </a:solidFill>
                <a:latin typeface="微软雅黑" panose="020B0503020204020204" pitchFamily="34" charset="-122"/>
                <a:ea typeface="微软雅黑" panose="020B0503020204020204" pitchFamily="34" charset="-122"/>
              </a:rPr>
              <a:t>模型根据图片输入开始推演输出结果</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cxnSp>
        <p:nvCxnSpPr>
          <p:cNvPr id="75" name="直接箭头连接符 74"/>
          <p:cNvCxnSpPr>
            <a:stCxn id="55" idx="2"/>
            <a:endCxn id="74" idx="0"/>
          </p:cNvCxnSpPr>
          <p:nvPr/>
        </p:nvCxnSpPr>
        <p:spPr>
          <a:xfrm>
            <a:off x="9262898" y="4986367"/>
            <a:ext cx="9582" cy="4097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0" name="连接符: 肘形 79"/>
          <p:cNvCxnSpPr>
            <a:stCxn id="56" idx="2"/>
            <a:endCxn id="86" idx="1"/>
          </p:cNvCxnSpPr>
          <p:nvPr/>
        </p:nvCxnSpPr>
        <p:spPr>
          <a:xfrm rot="16200000" flipH="1">
            <a:off x="4694244" y="5389989"/>
            <a:ext cx="365979" cy="1561239"/>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6" name="流程图: 终止 85"/>
          <p:cNvSpPr/>
          <p:nvPr/>
        </p:nvSpPr>
        <p:spPr>
          <a:xfrm>
            <a:off x="5657853" y="6065567"/>
            <a:ext cx="1837364" cy="576064"/>
          </a:xfrm>
          <a:prstGeom prst="flowChartTermina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n w="0"/>
                <a:solidFill>
                  <a:schemeClr val="accent1"/>
                </a:solidFill>
                <a:latin typeface="微软雅黑" panose="020B0503020204020204" pitchFamily="34" charset="-122"/>
                <a:ea typeface="微软雅黑" panose="020B0503020204020204" pitchFamily="34" charset="-122"/>
              </a:rPr>
              <a:t>控制电机转动，使小车开始运动</a:t>
            </a:r>
            <a:endParaRPr lang="zh-CN" altLang="en-US" sz="1600" dirty="0">
              <a:ln w="0"/>
              <a:solidFill>
                <a:schemeClr val="accent1"/>
              </a:solidFill>
              <a:latin typeface="微软雅黑" panose="020B0503020204020204" pitchFamily="34" charset="-122"/>
              <a:ea typeface="微软雅黑" panose="020B0503020204020204" pitchFamily="34" charset="-122"/>
            </a:endParaRPr>
          </a:p>
        </p:txBody>
      </p:sp>
      <p:cxnSp>
        <p:nvCxnSpPr>
          <p:cNvPr id="93" name="连接符: 肘形 92"/>
          <p:cNvCxnSpPr>
            <a:stCxn id="74" idx="2"/>
            <a:endCxn id="86" idx="3"/>
          </p:cNvCxnSpPr>
          <p:nvPr/>
        </p:nvCxnSpPr>
        <p:spPr>
          <a:xfrm rot="5400000">
            <a:off x="8180972" y="5262091"/>
            <a:ext cx="405754" cy="1777263"/>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885056" y="1297056"/>
            <a:ext cx="2762672"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zh-CN" altLang="en-US" sz="3000" spc="-16" dirty="0">
                <a:latin typeface="微软雅黑" panose="020B0503020204020204" pitchFamily="34" charset="-122"/>
                <a:ea typeface="微软雅黑" panose="020B0503020204020204" pitchFamily="34" charset="-122"/>
                <a:cs typeface="LOSEGO+SimHei" panose="02010609060101010101"/>
              </a:rPr>
              <a:t>开车前准备</a:t>
            </a: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3" name="矩形: 圆角 2"/>
          <p:cNvSpPr/>
          <p:nvPr/>
        </p:nvSpPr>
        <p:spPr>
          <a:xfrm>
            <a:off x="4151784" y="1052736"/>
            <a:ext cx="3816424" cy="129614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环境准备</a:t>
            </a:r>
            <a:endPar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6" name="矩形: 圆角 5"/>
          <p:cNvSpPr/>
          <p:nvPr/>
        </p:nvSpPr>
        <p:spPr>
          <a:xfrm>
            <a:off x="2135560" y="3212976"/>
            <a:ext cx="2736304" cy="24482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小车</a:t>
            </a:r>
            <a:endPar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8" name="矩形: 圆角 7"/>
          <p:cNvSpPr/>
          <p:nvPr/>
        </p:nvSpPr>
        <p:spPr>
          <a:xfrm>
            <a:off x="7320136" y="3212976"/>
            <a:ext cx="2736304" cy="244827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服务器</a:t>
            </a:r>
            <a:endParaRPr lang="zh-CN" altLang="en-US" sz="40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cxnSp>
        <p:nvCxnSpPr>
          <p:cNvPr id="10" name="连接符: 肘形 9"/>
          <p:cNvCxnSpPr>
            <a:stCxn id="3" idx="2"/>
            <a:endCxn id="8" idx="0"/>
          </p:cNvCxnSpPr>
          <p:nvPr/>
        </p:nvCxnSpPr>
        <p:spPr>
          <a:xfrm rot="16200000" flipH="1">
            <a:off x="6942094" y="1466782"/>
            <a:ext cx="864096" cy="262829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连接符: 肘形 11"/>
          <p:cNvCxnSpPr>
            <a:stCxn id="3" idx="2"/>
            <a:endCxn id="6" idx="0"/>
          </p:cNvCxnSpPr>
          <p:nvPr/>
        </p:nvCxnSpPr>
        <p:spPr>
          <a:xfrm rot="5400000">
            <a:off x="4349806" y="1502786"/>
            <a:ext cx="864096" cy="255628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2948445" y="4437112"/>
            <a:ext cx="1491371" cy="936104"/>
            <a:chOff x="2639616" y="4293096"/>
            <a:chExt cx="1491371" cy="936104"/>
          </a:xfrm>
        </p:grpSpPr>
        <p:cxnSp>
          <p:nvCxnSpPr>
            <p:cNvPr id="16" name="直接连接符 15"/>
            <p:cNvCxnSpPr/>
            <p:nvPr/>
          </p:nvCxnSpPr>
          <p:spPr>
            <a:xfrm>
              <a:off x="2639616" y="4653136"/>
              <a:ext cx="360040" cy="5760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63652" y="4293096"/>
              <a:ext cx="1167335" cy="9361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07368" y="977944"/>
            <a:ext cx="3842792" cy="447367"/>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sz="3000" spc="-16" dirty="0">
                <a:latin typeface="微软雅黑" panose="020B0503020204020204" pitchFamily="34" charset="-122"/>
                <a:ea typeface="微软雅黑" panose="020B0503020204020204" pitchFamily="34" charset="-122"/>
                <a:cs typeface="LOSEGO+SimHei" panose="02010609060101010101"/>
              </a:rPr>
              <a:t>操作环境及要求</a:t>
            </a: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11" name="矩形 10"/>
          <p:cNvSpPr/>
          <p:nvPr/>
        </p:nvSpPr>
        <p:spPr>
          <a:xfrm>
            <a:off x="1055440" y="1622593"/>
            <a:ext cx="8571511" cy="5565947"/>
          </a:xfrm>
          <a:prstGeom prst="rect">
            <a:avLst/>
          </a:prstGeom>
        </p:spPr>
        <p:txBody>
          <a:bodyPr wrap="square">
            <a:spAutoFit/>
          </a:bodyPr>
          <a:lstStyle/>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操作</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pc</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需要安装</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ssh</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工具：</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推荐使用：</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MobaXterm</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创新中心</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WiFi</a:t>
            </a: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spc="22"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用户名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spc="1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密码：</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InnovationCenter_5G / 1234567890</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小车账号：</a:t>
            </a:r>
            <a:endPar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spc="22"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用户名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spc="1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密码：</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mousika</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24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mousika</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服务器账号：</a:t>
            </a:r>
            <a:endParaRPr lang="zh-CN" altLang="en-US"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spc="22"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用户名 </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spc="1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密码：</a:t>
            </a:r>
            <a:r>
              <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student1 / student1</a:t>
            </a: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endParaRPr lang="en-US" altLang="zh-CN" sz="24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rotWithShape="1">
          <a:blip r:embed="rId1"/>
          <a:srcRect r="7500" b="9371"/>
          <a:stretch>
            <a:fillRect/>
          </a:stretch>
        </p:blipFill>
        <p:spPr>
          <a:xfrm>
            <a:off x="7032104" y="1008746"/>
            <a:ext cx="1440160" cy="1777548"/>
          </a:xfrm>
          <a:prstGeom prst="rect">
            <a:avLst/>
          </a:prstGeom>
        </p:spPr>
      </p:pic>
      <p:sp>
        <p:nvSpPr>
          <p:cNvPr id="8"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r="579"/>
          <a:stretch>
            <a:fillRect/>
          </a:stretch>
        </p:blipFill>
        <p:spPr>
          <a:xfrm>
            <a:off x="5015880" y="1242586"/>
            <a:ext cx="6696744" cy="5479639"/>
          </a:xfrm>
          <a:prstGeom prst="rect">
            <a:avLst/>
          </a:prstGeom>
        </p:spPr>
      </p:pic>
      <p:sp>
        <p:nvSpPr>
          <p:cNvPr id="3"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407368" y="977944"/>
            <a:ext cx="3842792" cy="921855"/>
          </a:xfrm>
          <a:prstGeom prst="rect">
            <a:avLst/>
          </a:prstGeom>
        </p:spPr>
        <p:txBody>
          <a:bodyPr vert="horz" wrap="square" lIns="0" tIns="0" rIns="0" bIns="0" rtlCol="0">
            <a:spAutoFit/>
          </a:bodyPr>
          <a:lstStyle/>
          <a:p>
            <a:pPr marL="457200" marR="0" indent="-457200">
              <a:lnSpc>
                <a:spcPts val="3730"/>
              </a:lnSpc>
              <a:spcBef>
                <a:spcPts val="0"/>
              </a:spcBef>
              <a:spcAft>
                <a:spcPts val="0"/>
              </a:spcAft>
              <a:buFont typeface="Arial" panose="020B0604020202020204" pitchFamily="34" charset="0"/>
              <a:buChar char="•"/>
            </a:pPr>
            <a:r>
              <a:rPr lang="en-US" sz="3000" spc="-16" dirty="0" err="1">
                <a:latin typeface="微软雅黑" panose="020B0503020204020204" pitchFamily="34" charset="-122"/>
                <a:ea typeface="微软雅黑" panose="020B0503020204020204" pitchFamily="34" charset="-122"/>
                <a:cs typeface="LOSEGO+SimHei" panose="02010609060101010101"/>
              </a:rPr>
              <a:t>MobaXterm</a:t>
            </a:r>
            <a:endParaRPr lang="en-US" sz="3000" spc="-16" dirty="0">
              <a:latin typeface="微软雅黑" panose="020B0503020204020204" pitchFamily="34" charset="-122"/>
              <a:ea typeface="微软雅黑" panose="020B0503020204020204" pitchFamily="34" charset="-122"/>
              <a:cs typeface="LOSEGO+SimHei" panose="02010609060101010101"/>
            </a:endParaRPr>
          </a:p>
          <a:p>
            <a:pPr marL="457200" marR="0" indent="-457200">
              <a:lnSpc>
                <a:spcPts val="3730"/>
              </a:lnSpc>
              <a:spcBef>
                <a:spcPts val="0"/>
              </a:spcBef>
              <a:spcAft>
                <a:spcPts val="0"/>
              </a:spcAft>
              <a:buFont typeface="Arial" panose="020B0604020202020204" pitchFamily="34" charset="0"/>
              <a:buChar char="•"/>
            </a:pP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5" name="矩形 4"/>
          <p:cNvSpPr/>
          <p:nvPr/>
        </p:nvSpPr>
        <p:spPr>
          <a:xfrm>
            <a:off x="5159896" y="1988840"/>
            <a:ext cx="1080120"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15880" y="1438871"/>
            <a:ext cx="288032" cy="333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136549" y="1426567"/>
            <a:ext cx="3242529" cy="346249"/>
          </a:xfrm>
          <a:prstGeom prst="rect">
            <a:avLst/>
          </a:prstGeom>
        </p:spPr>
        <p:txBody>
          <a:bodyPr vert="horz" wrap="square" lIns="0" tIns="0" rIns="0" bIns="0" rtlCol="0">
            <a:spAutoFit/>
          </a:bodyPr>
          <a:lstStyle/>
          <a:p>
            <a:pPr marL="0" marR="0">
              <a:lnSpc>
                <a:spcPts val="2680"/>
              </a:lnSpc>
              <a:spcBef>
                <a:spcPts val="0"/>
              </a:spcBef>
              <a:spcAft>
                <a:spcPts val="0"/>
              </a:spcAft>
            </a:pPr>
            <a:r>
              <a:rPr sz="2800" dirty="0">
                <a:solidFill>
                  <a:srgbClr val="808080"/>
                </a:solidFill>
                <a:latin typeface="微软雅黑" panose="020B0503020204020204" pitchFamily="34" charset="-122"/>
                <a:ea typeface="微软雅黑" panose="020B0503020204020204" pitchFamily="34" charset="-122"/>
                <a:cs typeface="WKMIAR+Arial" panose="020B0604020202020204"/>
              </a:rPr>
              <a:t>•</a:t>
            </a:r>
            <a:r>
              <a:rPr sz="2800" spc="360" dirty="0">
                <a:solidFill>
                  <a:srgbClr val="808080"/>
                </a:solidFill>
                <a:latin typeface="微软雅黑" panose="020B0503020204020204" pitchFamily="34" charset="-122"/>
                <a:ea typeface="微软雅黑" panose="020B0503020204020204" pitchFamily="34" charset="-122"/>
                <a:cs typeface="Times New Roman" panose="02020603050405020304"/>
              </a:rPr>
              <a:t> </a:t>
            </a:r>
            <a:r>
              <a:rPr sz="2800" dirty="0">
                <a:solidFill>
                  <a:srgbClr val="000000"/>
                </a:solidFill>
                <a:latin typeface="微软雅黑" panose="020B0503020204020204" pitchFamily="34" charset="-122"/>
                <a:ea typeface="微软雅黑" panose="020B0503020204020204" pitchFamily="34" charset="-122"/>
                <a:cs typeface="LOSEGO+SimHei" panose="02010609060101010101"/>
              </a:rPr>
              <a:t>跑道介绍：</a:t>
            </a:r>
            <a:endParaRPr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sp>
        <p:nvSpPr>
          <p:cNvPr id="10" name="矩形 9"/>
          <p:cNvSpPr/>
          <p:nvPr/>
        </p:nvSpPr>
        <p:spPr>
          <a:xfrm>
            <a:off x="136549" y="1772816"/>
            <a:ext cx="5484619" cy="3785652"/>
          </a:xfrm>
          <a:prstGeom prst="rect">
            <a:avLst/>
          </a:prstGeom>
        </p:spPr>
        <p:txBody>
          <a:bodyPr wrap="square">
            <a:spAutoFit/>
          </a:bodyPr>
          <a:lstStyle/>
          <a:p>
            <a:pPr>
              <a:lnSpc>
                <a:spcPct val="200000"/>
              </a:lnSpc>
            </a:pPr>
            <a:r>
              <a:rPr lang="zh-CN" altLang="en-US" sz="2400" spc="18" dirty="0">
                <a:solidFill>
                  <a:srgbClr val="000000"/>
                </a:solidFill>
                <a:latin typeface="微软雅黑" panose="020B0503020204020204" pitchFamily="34" charset="-122"/>
                <a:ea typeface="微软雅黑" panose="020B0503020204020204" pitchFamily="34" charset="-122"/>
                <a:cs typeface="LOSEGO+SimHei" panose="02010609060101010101"/>
              </a:rPr>
              <a:t>长</a:t>
            </a:r>
            <a:r>
              <a:rPr lang="en-US" altLang="zh-CN" sz="2400" dirty="0">
                <a:solidFill>
                  <a:srgbClr val="000000"/>
                </a:solidFill>
                <a:latin typeface="微软雅黑" panose="020B0503020204020204" pitchFamily="34" charset="-122"/>
                <a:ea typeface="微软雅黑" panose="020B0503020204020204" pitchFamily="34" charset="-122"/>
                <a:cs typeface="PVKROR+Arial" panose="020B0604020202020204"/>
              </a:rPr>
              <a:t>3</a:t>
            </a: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米，宽</a:t>
            </a:r>
            <a:r>
              <a:rPr lang="en-US" altLang="zh-CN" sz="2400" dirty="0">
                <a:solidFill>
                  <a:srgbClr val="000000"/>
                </a:solidFill>
                <a:latin typeface="微软雅黑" panose="020B0503020204020204" pitchFamily="34" charset="-122"/>
                <a:ea typeface="微软雅黑" panose="020B0503020204020204" pitchFamily="34" charset="-122"/>
                <a:cs typeface="PVKROR+Arial" panose="020B0604020202020204"/>
              </a:rPr>
              <a:t>1.8</a:t>
            </a: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米</a:t>
            </a:r>
            <a:r>
              <a:rPr lang="zh-CN" altLang="en-US" sz="2400" spc="20" dirty="0">
                <a:solidFill>
                  <a:srgbClr val="000000"/>
                </a:solidFill>
                <a:latin typeface="微软雅黑" panose="020B0503020204020204" pitchFamily="34" charset="-122"/>
                <a:ea typeface="微软雅黑" panose="020B0503020204020204" pitchFamily="34" charset="-122"/>
                <a:cs typeface="Times New Roman" panose="02020603050405020304"/>
              </a:rPr>
              <a:t> </a:t>
            </a: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环形两车道</a:t>
            </a:r>
            <a:endPar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200000"/>
              </a:lnSpc>
            </a:pPr>
            <a:r>
              <a:rPr lang="zh-CN" altLang="en-US" sz="2400" spc="17" dirty="0">
                <a:solidFill>
                  <a:srgbClr val="000000"/>
                </a:solidFill>
                <a:latin typeface="微软雅黑" panose="020B0503020204020204" pitchFamily="34" charset="-122"/>
                <a:ea typeface="微软雅黑" panose="020B0503020204020204" pitchFamily="34" charset="-122"/>
                <a:cs typeface="LOSEGO+SimHei" panose="02010609060101010101"/>
              </a:rPr>
              <a:t>路面</a:t>
            </a:r>
            <a:r>
              <a:rPr lang="en-US" altLang="zh-CN" sz="2400" dirty="0">
                <a:solidFill>
                  <a:srgbClr val="000000"/>
                </a:solidFill>
                <a:latin typeface="微软雅黑" panose="020B0503020204020204" pitchFamily="34" charset="-122"/>
                <a:ea typeface="微软雅黑" panose="020B0503020204020204" pitchFamily="34" charset="-122"/>
                <a:cs typeface="PVKROR+Arial" panose="020B0604020202020204"/>
              </a:rPr>
              <a:t>&amp;</a:t>
            </a: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背景为黑色，以黄虚线区分车道</a:t>
            </a:r>
            <a:endPar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200000"/>
              </a:lnSpc>
            </a:pP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跑道四周有围栏</a:t>
            </a:r>
            <a:r>
              <a:rPr lang="en-US" altLang="zh-CN" sz="2400" dirty="0">
                <a:solidFill>
                  <a:srgbClr val="000000"/>
                </a:solidFill>
                <a:latin typeface="微软雅黑" panose="020B0503020204020204" pitchFamily="34" charset="-122"/>
                <a:ea typeface="微软雅黑" panose="020B0503020204020204" pitchFamily="34" charset="-122"/>
                <a:cs typeface="PVKROR+Arial" panose="020B0604020202020204"/>
              </a:rPr>
              <a:t>(</a:t>
            </a: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直行处为白色，转弯处为红色）</a:t>
            </a:r>
            <a:endPar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a:lnSpc>
                <a:spcPct val="200000"/>
              </a:lnSpc>
            </a:pPr>
            <a:r>
              <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rPr>
              <a:t>障碍物路为蓝白条纹圆柱体</a:t>
            </a:r>
            <a:endParaRPr lang="zh-CN" altLang="en-US" sz="24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pic>
        <p:nvPicPr>
          <p:cNvPr id="11" name="图片 10"/>
          <p:cNvPicPr>
            <a:picLocks noChangeAspect="1"/>
          </p:cNvPicPr>
          <p:nvPr/>
        </p:nvPicPr>
        <p:blipFill>
          <a:blip r:embed="rId1"/>
          <a:stretch>
            <a:fillRect/>
          </a:stretch>
        </p:blipFill>
        <p:spPr>
          <a:xfrm>
            <a:off x="5621168" y="1955044"/>
            <a:ext cx="6569961" cy="4902956"/>
          </a:xfrm>
          <a:prstGeom prst="rect">
            <a:avLst/>
          </a:prstGeom>
        </p:spPr>
      </p:pic>
      <p:sp>
        <p:nvSpPr>
          <p:cNvPr id="7" name="object 3"/>
          <p:cNvSpPr txBox="1"/>
          <p:nvPr/>
        </p:nvSpPr>
        <p:spPr>
          <a:xfrm>
            <a:off x="381000" y="306173"/>
            <a:ext cx="2762672"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一、</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课程</a:t>
            </a:r>
            <a:r>
              <a:rPr sz="3200" spc="-16" dirty="0" err="1">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381000" y="1174227"/>
            <a:ext cx="3842792" cy="447367"/>
          </a:xfrm>
          <a:prstGeom prst="rect">
            <a:avLst/>
          </a:prstGeom>
        </p:spPr>
        <p:txBody>
          <a:bodyPr vert="horz" wrap="square" lIns="0" tIns="0" rIns="0" bIns="0" rtlCol="0">
            <a:spAutoFit/>
          </a:bodyPr>
          <a:lstStyle/>
          <a:p>
            <a:pPr marL="571500" marR="0" indent="-571500">
              <a:lnSpc>
                <a:spcPts val="3730"/>
              </a:lnSpc>
              <a:spcBef>
                <a:spcPts val="0"/>
              </a:spcBef>
              <a:spcAft>
                <a:spcPts val="0"/>
              </a:spcAft>
              <a:buFont typeface="Arial" panose="020B0604020202020204" pitchFamily="34" charset="0"/>
              <a:buChar char="•"/>
            </a:pPr>
            <a:r>
              <a:rPr lang="zh-CN" altLang="en-US" sz="3000" spc="-16" dirty="0">
                <a:latin typeface="微软雅黑" panose="020B0503020204020204" pitchFamily="34" charset="-122"/>
                <a:ea typeface="微软雅黑" panose="020B0503020204020204" pitchFamily="34" charset="-122"/>
                <a:cs typeface="LOSEGO+SimHei" panose="02010609060101010101"/>
              </a:rPr>
              <a:t>服务器配置</a:t>
            </a:r>
            <a:endParaRPr sz="3000" spc="-16" dirty="0">
              <a:latin typeface="微软雅黑" panose="020B0503020204020204" pitchFamily="34" charset="-122"/>
              <a:ea typeface="微软雅黑" panose="020B0503020204020204" pitchFamily="34" charset="-122"/>
              <a:cs typeface="LOSEGO+SimHei" panose="02010609060101010101"/>
            </a:endParaRPr>
          </a:p>
        </p:txBody>
      </p:sp>
      <p:sp>
        <p:nvSpPr>
          <p:cNvPr id="3" name="矩形 2"/>
          <p:cNvSpPr/>
          <p:nvPr/>
        </p:nvSpPr>
        <p:spPr>
          <a:xfrm>
            <a:off x="381000" y="2031594"/>
            <a:ext cx="9579623" cy="1555811"/>
          </a:xfrm>
          <a:prstGeom prst="rect">
            <a:avLst/>
          </a:prstGeom>
        </p:spPr>
        <p:txBody>
          <a:bodyPr wrap="square">
            <a:spAutoFit/>
          </a:bodyPr>
          <a:lstStyle/>
          <a:p>
            <a:pPr>
              <a:lnSpc>
                <a:spcPct val="150000"/>
              </a:lnSpc>
            </a:pPr>
            <a:r>
              <a:rPr lang="zh-CN" altLang="en-US"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当进入服务器账号时，该原生环境使用的是</a:t>
            </a:r>
            <a:r>
              <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python3.5.2</a:t>
            </a:r>
            <a:r>
              <a:rPr lang="zh-CN" altLang="en-US"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的版本，足以支持本次课程的程序执行。</a:t>
            </a: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但此时缺少程序执行所需要的依赖，因此首先安装依赖。</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p:cNvSpPr/>
          <p:nvPr/>
        </p:nvSpPr>
        <p:spPr>
          <a:xfrm>
            <a:off x="381000" y="4221088"/>
            <a:ext cx="6730625" cy="1323439"/>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（进入mycar_server）：pip install -r requirement.txt -i </a:t>
            </a:r>
            <a:r>
              <a:rPr lang="zh-CN" altLang="en-US" sz="2000" dirty="0">
                <a:latin typeface="微软雅黑" panose="020B0503020204020204" pitchFamily="34" charset="-122"/>
                <a:ea typeface="微软雅黑" panose="020B0503020204020204" pitchFamily="34" charset="-122"/>
                <a:hlinkClick r:id="rId1"/>
              </a:rPr>
              <a:t>https://pypi.douban.com/simple</a:t>
            </a:r>
            <a:endParaRPr lang="en-US" altLang="zh-CN" sz="20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然后查看：</a:t>
            </a:r>
            <a:r>
              <a:rPr lang="en-US" altLang="zh-CN" sz="2000" dirty="0">
                <a:latin typeface="微软雅黑" panose="020B0503020204020204" pitchFamily="34" charset="-122"/>
                <a:ea typeface="微软雅黑" panose="020B0503020204020204" pitchFamily="34" charset="-122"/>
              </a:rPr>
              <a:t>pip list</a:t>
            </a:r>
            <a:r>
              <a:rPr lang="zh-CN" altLang="en-US" sz="2000" dirty="0">
                <a:latin typeface="微软雅黑" panose="020B0503020204020204" pitchFamily="34" charset="-122"/>
                <a:ea typeface="微软雅黑" panose="020B0503020204020204" pitchFamily="34" charset="-122"/>
              </a:rPr>
              <a:t>，与要求是否一致</a:t>
            </a:r>
            <a:endParaRPr lang="zh-CN" altLang="en-US" sz="2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7248128" y="3732801"/>
            <a:ext cx="4320480" cy="2967447"/>
          </a:xfrm>
          <a:prstGeom prst="rect">
            <a:avLst/>
          </a:prstGeom>
        </p:spPr>
      </p:pic>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三、</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小车软件介绍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7368" y="1484784"/>
            <a:ext cx="7632848" cy="1200329"/>
          </a:xfrm>
          <a:prstGeom prst="rect">
            <a:avLst/>
          </a:prstGeom>
        </p:spPr>
        <p:txBody>
          <a:bodyPr wrap="square">
            <a:spAutoFit/>
          </a:bodyPr>
          <a:lstStyle/>
          <a:p>
            <a:r>
              <a:rPr lang="zh-CN" altLang="en-US" sz="2400" dirty="0">
                <a:solidFill>
                  <a:srgbClr val="333333"/>
                </a:solidFill>
                <a:latin typeface="微软雅黑" panose="020B0503020204020204" pitchFamily="34" charset="-122"/>
                <a:ea typeface="微软雅黑" panose="020B0503020204020204" pitchFamily="34" charset="-122"/>
              </a:rPr>
              <a:t>于</a:t>
            </a:r>
            <a:r>
              <a:rPr lang="en-US" altLang="zh-CN" sz="2400" dirty="0">
                <a:solidFill>
                  <a:srgbClr val="333333"/>
                </a:solidFill>
                <a:latin typeface="微软雅黑" panose="020B0503020204020204" pitchFamily="34" charset="-122"/>
                <a:ea typeface="微软雅黑" panose="020B0503020204020204" pitchFamily="34" charset="-122"/>
              </a:rPr>
              <a:t>1990 </a:t>
            </a:r>
            <a:r>
              <a:rPr lang="zh-CN" altLang="en-US" sz="2400" dirty="0">
                <a:solidFill>
                  <a:srgbClr val="333333"/>
                </a:solidFill>
                <a:latin typeface="微软雅黑" panose="020B0503020204020204" pitchFamily="34" charset="-122"/>
                <a:ea typeface="微软雅黑" panose="020B0503020204020204" pitchFamily="34" charset="-122"/>
              </a:rPr>
              <a:t>年代初被设计出世，因其语法和动态类型，</a:t>
            </a:r>
            <a:endParaRPr lang="en-US" altLang="zh-CN" sz="2400" dirty="0">
              <a:solidFill>
                <a:srgbClr val="333333"/>
              </a:solidFill>
              <a:latin typeface="微软雅黑" panose="020B0503020204020204" pitchFamily="34" charset="-122"/>
              <a:ea typeface="微软雅黑" panose="020B0503020204020204" pitchFamily="34" charset="-122"/>
            </a:endParaRPr>
          </a:p>
          <a:p>
            <a:r>
              <a:rPr lang="zh-CN" altLang="en-US" sz="2400" dirty="0">
                <a:solidFill>
                  <a:srgbClr val="333333"/>
                </a:solidFill>
                <a:latin typeface="微软雅黑" panose="020B0503020204020204" pitchFamily="34" charset="-122"/>
                <a:ea typeface="微软雅黑" panose="020B0503020204020204" pitchFamily="34" charset="-122"/>
              </a:rPr>
              <a:t>以及解释型语言的本质，使它成为多数平台上写脚本和快速开发应用的编程语言</a:t>
            </a:r>
            <a:endParaRPr lang="zh-CN" altLang="en-US" sz="2400" dirty="0">
              <a:solidFill>
                <a:srgbClr val="333333"/>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534516" y="2852936"/>
            <a:ext cx="7505700" cy="3495675"/>
          </a:xfrm>
          <a:prstGeom prst="rect">
            <a:avLst/>
          </a:prstGeom>
        </p:spPr>
      </p:pic>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3772" y="1216498"/>
            <a:ext cx="10513168" cy="461665"/>
          </a:xfrm>
          <a:prstGeom prst="rect">
            <a:avLst/>
          </a:prstGeom>
        </p:spPr>
        <p:txBody>
          <a:bodyPr wrap="square">
            <a:spAutoFit/>
          </a:bodyPr>
          <a:lstStyle/>
          <a:p>
            <a:r>
              <a:rPr lang="zh-CN" altLang="en-US" sz="2400" dirty="0">
                <a:solidFill>
                  <a:srgbClr val="333333"/>
                </a:solidFill>
                <a:latin typeface="微软雅黑" panose="020B0503020204020204" pitchFamily="34" charset="-122"/>
                <a:ea typeface="微软雅黑" panose="020B0503020204020204" pitchFamily="34" charset="-122"/>
              </a:rPr>
              <a:t>作为一种常用的计算机编程语言，常与</a:t>
            </a:r>
            <a:r>
              <a:rPr lang="en-US" altLang="zh-CN" sz="2400" dirty="0">
                <a:solidFill>
                  <a:srgbClr val="333333"/>
                </a:solidFill>
                <a:latin typeface="微软雅黑" panose="020B0503020204020204" pitchFamily="34" charset="-122"/>
                <a:ea typeface="微软雅黑" panose="020B0503020204020204" pitchFamily="34" charset="-122"/>
              </a:rPr>
              <a:t>C</a:t>
            </a:r>
            <a:r>
              <a:rPr lang="zh-CN" altLang="en-US" sz="2400" dirty="0">
                <a:solidFill>
                  <a:srgbClr val="333333"/>
                </a:solidFill>
                <a:latin typeface="微软雅黑" panose="020B0503020204020204" pitchFamily="34" charset="-122"/>
                <a:ea typeface="微软雅黑" panose="020B0503020204020204" pitchFamily="34" charset="-122"/>
              </a:rPr>
              <a:t>、</a:t>
            </a:r>
            <a:r>
              <a:rPr lang="en-US" altLang="zh-CN" sz="2400" dirty="0">
                <a:solidFill>
                  <a:srgbClr val="333333"/>
                </a:solidFill>
                <a:latin typeface="微软雅黑" panose="020B0503020204020204" pitchFamily="34" charset="-122"/>
                <a:ea typeface="微软雅黑" panose="020B0503020204020204" pitchFamily="34" charset="-122"/>
              </a:rPr>
              <a:t>C++</a:t>
            </a:r>
            <a:r>
              <a:rPr lang="zh-CN" altLang="en-US" sz="2400" dirty="0">
                <a:solidFill>
                  <a:srgbClr val="333333"/>
                </a:solidFill>
                <a:latin typeface="微软雅黑" panose="020B0503020204020204" pitchFamily="34" charset="-122"/>
                <a:ea typeface="微软雅黑" panose="020B0503020204020204" pitchFamily="34" charset="-122"/>
              </a:rPr>
              <a:t>、</a:t>
            </a:r>
            <a:r>
              <a:rPr lang="en-US" altLang="zh-CN" sz="2400" dirty="0">
                <a:solidFill>
                  <a:srgbClr val="333333"/>
                </a:solidFill>
                <a:latin typeface="微软雅黑" panose="020B0503020204020204" pitchFamily="34" charset="-122"/>
                <a:ea typeface="微软雅黑" panose="020B0503020204020204" pitchFamily="34" charset="-122"/>
              </a:rPr>
              <a:t>Java</a:t>
            </a:r>
            <a:r>
              <a:rPr lang="zh-CN" altLang="en-US" sz="2400" dirty="0">
                <a:solidFill>
                  <a:srgbClr val="333333"/>
                </a:solidFill>
                <a:latin typeface="微软雅黑" panose="020B0503020204020204" pitchFamily="34" charset="-122"/>
                <a:ea typeface="微软雅黑" panose="020B0503020204020204" pitchFamily="34" charset="-122"/>
              </a:rPr>
              <a:t>语言放在一起比较。</a:t>
            </a:r>
            <a:endParaRPr lang="en-US" altLang="zh-CN" sz="2400" dirty="0">
              <a:solidFill>
                <a:srgbClr val="333333"/>
              </a:solidFill>
              <a:latin typeface="微软雅黑" panose="020B0503020204020204" pitchFamily="34" charset="-122"/>
              <a:ea typeface="微软雅黑" panose="020B0503020204020204" pitchFamily="34" charset="-122"/>
            </a:endParaRPr>
          </a:p>
        </p:txBody>
      </p:sp>
      <p:sp>
        <p:nvSpPr>
          <p:cNvPr id="3" name="矩形 2"/>
          <p:cNvSpPr/>
          <p:nvPr/>
        </p:nvSpPr>
        <p:spPr>
          <a:xfrm>
            <a:off x="623392" y="2047495"/>
            <a:ext cx="10286764" cy="3831818"/>
          </a:xfrm>
          <a:prstGeom prst="rect">
            <a:avLst/>
          </a:prstGeom>
        </p:spPr>
        <p:txBody>
          <a:bodyPr wrap="square">
            <a:spAutoFit/>
          </a:bodyPr>
          <a:lstStyle/>
          <a:p>
            <a:pPr>
              <a:lnSpc>
                <a:spcPct val="150000"/>
              </a:lnSpc>
            </a:pPr>
            <a:r>
              <a:rPr lang="zh-CN" altLang="en-US" dirty="0">
                <a:solidFill>
                  <a:srgbClr val="333333"/>
                </a:solidFill>
                <a:latin typeface="微软雅黑" panose="020B0503020204020204" pitchFamily="34" charset="-122"/>
                <a:ea typeface="微软雅黑" panose="020B0503020204020204" pitchFamily="34" charset="-122"/>
              </a:rPr>
              <a:t>具体来说， </a:t>
            </a:r>
            <a:r>
              <a:rPr lang="en-US" altLang="zh-CN" dirty="0">
                <a:solidFill>
                  <a:srgbClr val="333333"/>
                </a:solidFill>
                <a:latin typeface="微软雅黑" panose="020B0503020204020204" pitchFamily="34" charset="-122"/>
                <a:ea typeface="微软雅黑" panose="020B0503020204020204" pitchFamily="34" charset="-122"/>
              </a:rPr>
              <a:t>Python</a:t>
            </a:r>
            <a:r>
              <a:rPr lang="zh-CN" altLang="en-US" dirty="0">
                <a:solidFill>
                  <a:srgbClr val="333333"/>
                </a:solidFill>
                <a:latin typeface="微软雅黑" panose="020B0503020204020204" pitchFamily="34" charset="-122"/>
                <a:ea typeface="微软雅黑" panose="020B0503020204020204" pitchFamily="34" charset="-122"/>
              </a:rPr>
              <a:t>语言具有如下特点：</a:t>
            </a:r>
            <a:endParaRPr lang="en-US" altLang="zh-CN" dirty="0">
              <a:solidFill>
                <a:srgbClr val="333333"/>
              </a:solidFill>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简单：是一种代表简单主义思想的语言。阅读一个良好的 </a:t>
            </a:r>
            <a:r>
              <a:rPr lang="en-US" altLang="zh-CN" dirty="0">
                <a:latin typeface="微软雅黑" panose="020B0503020204020204" pitchFamily="34" charset="-122"/>
                <a:ea typeface="微软雅黑" panose="020B0503020204020204" pitchFamily="34" charset="-122"/>
              </a:rPr>
              <a:t>Python</a:t>
            </a:r>
            <a:r>
              <a:rPr lang="zh-CN" altLang="en-US" dirty="0">
                <a:latin typeface="微软雅黑" panose="020B0503020204020204" pitchFamily="34" charset="-122"/>
                <a:ea typeface="微软雅黑" panose="020B0503020204020204" pitchFamily="34" charset="-122"/>
              </a:rPr>
              <a:t>程序就感觉像是在读英语一样。</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免费、开源：可以自由地发布这个软件的副本，阅读它的源代码以及修改以及把它的一部分用于新的自由软件中。</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高层语言：使用过程中无需考虑如何管理程序所使用内存一类的底层细节。</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可移植性：可被移植在许多平台上</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经过改动使它能够工作在不同平台上</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解释性：执行 </a:t>
            </a:r>
            <a:r>
              <a:rPr lang="en-US" altLang="zh-CN" dirty="0">
                <a:latin typeface="微软雅黑" panose="020B0503020204020204" pitchFamily="34" charset="-122"/>
                <a:ea typeface="微软雅黑" panose="020B0503020204020204" pitchFamily="34" charset="-122"/>
              </a:rPr>
              <a:t>Python</a:t>
            </a:r>
            <a:r>
              <a:rPr lang="zh-CN" altLang="en-US" dirty="0">
                <a:latin typeface="微软雅黑" panose="020B0503020204020204" pitchFamily="34" charset="-122"/>
                <a:ea typeface="微软雅黑" panose="020B0503020204020204" pitchFamily="34" charset="-122"/>
              </a:rPr>
              <a:t>程序，用户不需要担心如何编译程序，如何确保连接转载正确的库等。</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面向对象：典型代表是</a:t>
            </a:r>
            <a:r>
              <a:rPr lang="en-US" altLang="zh-CN" dirty="0">
                <a:latin typeface="微软雅黑" panose="020B0503020204020204" pitchFamily="34" charset="-122"/>
                <a:ea typeface="微软雅黑" panose="020B0503020204020204" pitchFamily="34" charset="-122"/>
              </a:rPr>
              <a:t>Java</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python</a:t>
            </a:r>
            <a:r>
              <a:rPr lang="zh-CN" altLang="en-US" dirty="0">
                <a:latin typeface="微软雅黑" panose="020B0503020204020204" pitchFamily="34" charset="-122"/>
                <a:ea typeface="微软雅黑" panose="020B0503020204020204" pitchFamily="34" charset="-122"/>
              </a:rPr>
              <a:t>是一种强大又简单的方式。</a:t>
            </a:r>
            <a:endParaRPr lang="en-US" altLang="zh-CN" dirty="0">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lang="zh-CN" altLang="en-US" dirty="0">
                <a:latin typeface="微软雅黑" panose="020B0503020204020204" pitchFamily="34" charset="-122"/>
                <a:ea typeface="微软雅黑" panose="020B0503020204020204" pitchFamily="34" charset="-122"/>
              </a:rPr>
              <a:t>可扩展性：在</a:t>
            </a:r>
            <a:r>
              <a:rPr lang="en-US" altLang="zh-CN" dirty="0">
                <a:latin typeface="微软雅黑" panose="020B0503020204020204" pitchFamily="34" charset="-122"/>
                <a:ea typeface="微软雅黑" panose="020B0503020204020204" pitchFamily="34" charset="-122"/>
              </a:rPr>
              <a:t>python</a:t>
            </a:r>
            <a:r>
              <a:rPr lang="zh-CN" altLang="en-US" dirty="0">
                <a:latin typeface="微软雅黑" panose="020B0503020204020204" pitchFamily="34" charset="-122"/>
                <a:ea typeface="微软雅黑" panose="020B0503020204020204" pitchFamily="34" charset="-122"/>
              </a:rPr>
              <a:t>程序中使用别的语言编写的代码或算法。</a:t>
            </a:r>
            <a:endParaRPr lang="zh-CN" altLang="en-US" dirty="0">
              <a:latin typeface="微软雅黑" panose="020B0503020204020204" pitchFamily="34" charset="-122"/>
              <a:ea typeface="微软雅黑" panose="020B0503020204020204" pitchFamily="34" charset="-122"/>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pic>
        <p:nvPicPr>
          <p:cNvPr id="2" name="图片 1"/>
          <p:cNvPicPr>
            <a:picLocks noChangeAspect="1"/>
          </p:cNvPicPr>
          <p:nvPr/>
        </p:nvPicPr>
        <p:blipFill>
          <a:blip r:embed="rId1"/>
          <a:stretch>
            <a:fillRect/>
          </a:stretch>
        </p:blipFill>
        <p:spPr>
          <a:xfrm>
            <a:off x="1" y="1484784"/>
            <a:ext cx="5519935" cy="4320480"/>
          </a:xfrm>
          <a:prstGeom prst="rect">
            <a:avLst/>
          </a:prstGeom>
        </p:spPr>
      </p:pic>
      <p:pic>
        <p:nvPicPr>
          <p:cNvPr id="6" name="图片 5"/>
          <p:cNvPicPr>
            <a:picLocks noChangeAspect="1"/>
          </p:cNvPicPr>
          <p:nvPr/>
        </p:nvPicPr>
        <p:blipFill>
          <a:blip r:embed="rId2"/>
          <a:stretch>
            <a:fillRect/>
          </a:stretch>
        </p:blipFill>
        <p:spPr>
          <a:xfrm>
            <a:off x="5776884" y="1412776"/>
            <a:ext cx="6415116" cy="4392488"/>
          </a:xfrm>
          <a:prstGeom prst="rect">
            <a:avLst/>
          </a:prstGeom>
        </p:spPr>
      </p:pic>
      <p:sp>
        <p:nvSpPr>
          <p:cNvPr id="7" name="文本框 6"/>
          <p:cNvSpPr txBox="1"/>
          <p:nvPr/>
        </p:nvSpPr>
        <p:spPr>
          <a:xfrm>
            <a:off x="1991544" y="6021288"/>
            <a:ext cx="1235531" cy="461665"/>
          </a:xfrm>
          <a:prstGeom prst="rect">
            <a:avLst/>
          </a:prstGeom>
          <a:noFill/>
        </p:spPr>
        <p:txBody>
          <a:bodyPr wrap="none" rtlCol="0">
            <a:spAutoFit/>
          </a:bodyPr>
          <a:lstStyle/>
          <a:p>
            <a:r>
              <a:rPr lang="en-US" altLang="zh-CN" sz="2400" dirty="0">
                <a:solidFill>
                  <a:srgbClr val="FF0000"/>
                </a:solidFill>
                <a:latin typeface="微软雅黑" panose="020B0503020204020204" pitchFamily="34" charset="-122"/>
                <a:ea typeface="微软雅黑" panose="020B0503020204020204" pitchFamily="34" charset="-122"/>
              </a:rPr>
              <a:t>python</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585518" y="6021287"/>
            <a:ext cx="797847" cy="461665"/>
          </a:xfrm>
          <a:prstGeom prst="rect">
            <a:avLst/>
          </a:prstGeom>
          <a:noFill/>
        </p:spPr>
        <p:txBody>
          <a:bodyPr wrap="none" rtlCol="0">
            <a:spAutoFit/>
          </a:bodyPr>
          <a:lstStyle/>
          <a:p>
            <a:r>
              <a:rPr lang="en-US" altLang="zh-CN" sz="2400" dirty="0">
                <a:solidFill>
                  <a:srgbClr val="FF0000"/>
                </a:solidFill>
                <a:latin typeface="微软雅黑" panose="020B0503020204020204" pitchFamily="34" charset="-122"/>
                <a:ea typeface="微软雅黑" panose="020B0503020204020204" pitchFamily="34" charset="-122"/>
              </a:rPr>
              <a:t>Java</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71464" y="2564904"/>
            <a:ext cx="3024336" cy="4095455"/>
          </a:xfrm>
          <a:prstGeom prst="rect">
            <a:avLst/>
          </a:prstGeom>
        </p:spPr>
      </p:pic>
      <p:sp>
        <p:nvSpPr>
          <p:cNvPr id="5" name="矩形 4"/>
          <p:cNvSpPr/>
          <p:nvPr/>
        </p:nvSpPr>
        <p:spPr>
          <a:xfrm>
            <a:off x="479376" y="1669449"/>
            <a:ext cx="4608512" cy="461665"/>
          </a:xfrm>
          <a:prstGeom prst="rect">
            <a:avLst/>
          </a:prstGeom>
        </p:spPr>
        <p:txBody>
          <a:bodyPr wrap="square">
            <a:spAutoFit/>
          </a:bodyPr>
          <a:lstStyle/>
          <a:p>
            <a:r>
              <a:rPr lang="zh-CN" altLang="en-US" sz="2400" dirty="0">
                <a:solidFill>
                  <a:srgbClr val="333333"/>
                </a:solidFill>
                <a:latin typeface="Arial" panose="020B0604020202020204" pitchFamily="34" charset="0"/>
              </a:rPr>
              <a:t>小车所需的</a:t>
            </a:r>
            <a:r>
              <a:rPr lang="en-US" altLang="zh-CN" sz="2400" dirty="0">
                <a:solidFill>
                  <a:srgbClr val="333333"/>
                </a:solidFill>
                <a:latin typeface="Arial" panose="020B0604020202020204" pitchFamily="34" charset="0"/>
              </a:rPr>
              <a:t>python</a:t>
            </a:r>
            <a:r>
              <a:rPr lang="zh-CN" altLang="en-US" sz="2400" dirty="0">
                <a:solidFill>
                  <a:srgbClr val="333333"/>
                </a:solidFill>
                <a:latin typeface="Arial" panose="020B0604020202020204" pitchFamily="34" charset="0"/>
              </a:rPr>
              <a:t>文件：</a:t>
            </a:r>
            <a:r>
              <a:rPr lang="en-US" altLang="zh-CN" sz="2400" dirty="0" err="1">
                <a:solidFill>
                  <a:srgbClr val="333333"/>
                </a:solidFill>
                <a:latin typeface="Arial" panose="020B0604020202020204" pitchFamily="34" charset="0"/>
              </a:rPr>
              <a:t>mycar</a:t>
            </a:r>
            <a:endParaRPr lang="zh-CN" altLang="en-US" sz="2400" dirty="0"/>
          </a:p>
        </p:txBody>
      </p:sp>
      <p:pic>
        <p:nvPicPr>
          <p:cNvPr id="6" name="图片 5"/>
          <p:cNvPicPr>
            <a:picLocks noChangeAspect="1"/>
          </p:cNvPicPr>
          <p:nvPr/>
        </p:nvPicPr>
        <p:blipFill>
          <a:blip r:embed="rId2"/>
          <a:stretch>
            <a:fillRect/>
          </a:stretch>
        </p:blipFill>
        <p:spPr>
          <a:xfrm>
            <a:off x="7320136" y="2564904"/>
            <a:ext cx="3014735" cy="2304256"/>
          </a:xfrm>
          <a:prstGeom prst="rect">
            <a:avLst/>
          </a:prstGeom>
        </p:spPr>
      </p:pic>
      <p:sp>
        <p:nvSpPr>
          <p:cNvPr id="7" name="矩形 6"/>
          <p:cNvSpPr/>
          <p:nvPr/>
        </p:nvSpPr>
        <p:spPr>
          <a:xfrm>
            <a:off x="6384032" y="1669449"/>
            <a:ext cx="5807968" cy="461665"/>
          </a:xfrm>
          <a:prstGeom prst="rect">
            <a:avLst/>
          </a:prstGeom>
        </p:spPr>
        <p:txBody>
          <a:bodyPr wrap="square">
            <a:spAutoFit/>
          </a:bodyPr>
          <a:lstStyle/>
          <a:p>
            <a:r>
              <a:rPr lang="zh-CN" altLang="en-US" sz="2400" dirty="0">
                <a:solidFill>
                  <a:srgbClr val="333333"/>
                </a:solidFill>
                <a:latin typeface="Arial" panose="020B0604020202020204" pitchFamily="34" charset="0"/>
              </a:rPr>
              <a:t>服务器所需的</a:t>
            </a:r>
            <a:r>
              <a:rPr lang="en-US" altLang="zh-CN" sz="2400" dirty="0">
                <a:solidFill>
                  <a:srgbClr val="333333"/>
                </a:solidFill>
                <a:latin typeface="Arial" panose="020B0604020202020204" pitchFamily="34" charset="0"/>
              </a:rPr>
              <a:t>python</a:t>
            </a:r>
            <a:r>
              <a:rPr lang="zh-CN" altLang="en-US" sz="2400" dirty="0">
                <a:solidFill>
                  <a:srgbClr val="333333"/>
                </a:solidFill>
                <a:latin typeface="Arial" panose="020B0604020202020204" pitchFamily="34" charset="0"/>
              </a:rPr>
              <a:t>文件：</a:t>
            </a:r>
            <a:r>
              <a:rPr lang="en-US" altLang="zh-CN" sz="2400" dirty="0" err="1">
                <a:solidFill>
                  <a:srgbClr val="333333"/>
                </a:solidFill>
                <a:latin typeface="Arial" panose="020B0604020202020204" pitchFamily="34" charset="0"/>
              </a:rPr>
              <a:t>mycar_server</a:t>
            </a:r>
            <a:endParaRPr lang="zh-CN" altLang="en-US" sz="2400" dirty="0"/>
          </a:p>
        </p:txBody>
      </p:sp>
      <p:sp>
        <p:nvSpPr>
          <p:cNvPr id="8"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1306" y="1732166"/>
            <a:ext cx="11138889" cy="4721170"/>
          </a:xfrm>
          <a:prstGeom prst="rect">
            <a:avLst/>
          </a:prstGeom>
        </p:spPr>
      </p:pic>
      <p:sp>
        <p:nvSpPr>
          <p:cNvPr id="4" name="文本框 3"/>
          <p:cNvSpPr txBox="1"/>
          <p:nvPr/>
        </p:nvSpPr>
        <p:spPr>
          <a:xfrm>
            <a:off x="401306" y="1124744"/>
            <a:ext cx="3102405" cy="523220"/>
          </a:xfrm>
          <a:prstGeom prst="rect">
            <a:avLst/>
          </a:prstGeom>
          <a:noFill/>
        </p:spPr>
        <p:txBody>
          <a:bodyPr wrap="square" rtlCol="0">
            <a:spAutoFit/>
          </a:bodyPr>
          <a:lstStyle/>
          <a:p>
            <a:r>
              <a:rPr lang="zh-CN" altLang="en-US" sz="2800" dirty="0">
                <a:latin typeface="Times New Roman" panose="02020603050405020304" pitchFamily="18" charset="0"/>
                <a:cs typeface="Times New Roman" panose="02020603050405020304" pitchFamily="18" charset="0"/>
              </a:rPr>
              <a:t>小车：</a:t>
            </a:r>
            <a:r>
              <a:rPr lang="en-US" altLang="zh-CN" sz="2800" dirty="0">
                <a:latin typeface="Times New Roman" panose="02020603050405020304" pitchFamily="18" charset="0"/>
                <a:cs typeface="Times New Roman" panose="02020603050405020304" pitchFamily="18" charset="0"/>
              </a:rPr>
              <a:t>config.py</a:t>
            </a:r>
            <a:endParaRPr lang="zh-CN" altLang="en-US" sz="2800" dirty="0">
              <a:latin typeface="Times New Roman" panose="02020603050405020304" pitchFamily="18" charset="0"/>
              <a:cs typeface="Times New Roman" panose="02020603050405020304" pitchFamily="18" charset="0"/>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1307" y="1124744"/>
            <a:ext cx="1728192" cy="523220"/>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drive.py</a:t>
            </a:r>
            <a:endParaRPr lang="zh-CN" altLang="en-US" sz="28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373959" y="1732167"/>
            <a:ext cx="7810273" cy="4777474"/>
          </a:xfrm>
          <a:prstGeom prst="rect">
            <a:avLst/>
          </a:prstGeom>
        </p:spPr>
      </p:pic>
      <p:pic>
        <p:nvPicPr>
          <p:cNvPr id="6" name="图片 5"/>
          <p:cNvPicPr>
            <a:picLocks noChangeAspect="1"/>
          </p:cNvPicPr>
          <p:nvPr/>
        </p:nvPicPr>
        <p:blipFill>
          <a:blip r:embed="rId2"/>
          <a:stretch>
            <a:fillRect/>
          </a:stretch>
        </p:blipFill>
        <p:spPr>
          <a:xfrm>
            <a:off x="4079776" y="4461766"/>
            <a:ext cx="8001000" cy="2047875"/>
          </a:xfrm>
          <a:prstGeom prst="rect">
            <a:avLst/>
          </a:prstGeom>
        </p:spPr>
      </p:pic>
      <p:sp>
        <p:nvSpPr>
          <p:cNvPr id="7"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1306" y="1124744"/>
            <a:ext cx="3390437" cy="523220"/>
          </a:xfrm>
          <a:prstGeom prst="rect">
            <a:avLst/>
          </a:prstGeom>
          <a:noFill/>
        </p:spPr>
        <p:txBody>
          <a:bodyPr wrap="square" rtlCol="0">
            <a:spAutoFit/>
          </a:bodyPr>
          <a:lstStyle/>
          <a:p>
            <a:r>
              <a:rPr lang="zh-CN" altLang="en-US" sz="2800" dirty="0">
                <a:latin typeface="Times New Roman" panose="02020603050405020304" pitchFamily="18" charset="0"/>
                <a:cs typeface="Times New Roman" panose="02020603050405020304" pitchFamily="18" charset="0"/>
              </a:rPr>
              <a:t>服务器：</a:t>
            </a:r>
            <a:r>
              <a:rPr lang="en-US" altLang="zh-CN" sz="2800" dirty="0">
                <a:latin typeface="Times New Roman" panose="02020603050405020304" pitchFamily="18" charset="0"/>
                <a:cs typeface="Times New Roman" panose="02020603050405020304" pitchFamily="18" charset="0"/>
              </a:rPr>
              <a:t>config.py</a:t>
            </a:r>
            <a:endParaRPr lang="zh-CN" altLang="en-US" sz="28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421360" y="1765357"/>
            <a:ext cx="8791575" cy="4076700"/>
          </a:xfrm>
          <a:prstGeom prst="rect">
            <a:avLst/>
          </a:prstGeom>
        </p:spPr>
      </p:pic>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1306" y="1124744"/>
            <a:ext cx="5046622" cy="954107"/>
          </a:xfrm>
          <a:prstGeom prst="rect">
            <a:avLst/>
          </a:prstGeom>
          <a:noFill/>
        </p:spPr>
        <p:txBody>
          <a:bodyPr wrap="square" rtlCol="0">
            <a:spAutoFit/>
          </a:bodyPr>
          <a:lstStyle/>
          <a:p>
            <a:r>
              <a:rPr lang="zh-CN" altLang="en-US" sz="2800" dirty="0">
                <a:latin typeface="Times New Roman" panose="02020603050405020304" pitchFamily="18" charset="0"/>
                <a:cs typeface="Times New Roman" panose="02020603050405020304" pitchFamily="18" charset="0"/>
              </a:rPr>
              <a:t>运行</a:t>
            </a:r>
            <a:r>
              <a:rPr lang="en-US" altLang="zh-CN" sz="2800" dirty="0">
                <a:latin typeface="Times New Roman" panose="02020603050405020304" pitchFamily="18" charset="0"/>
                <a:cs typeface="Times New Roman" panose="02020603050405020304" pitchFamily="18" charset="0"/>
              </a:rPr>
              <a:t>python</a:t>
            </a:r>
            <a:r>
              <a:rPr lang="zh-CN" altLang="en-US" sz="2800" dirty="0">
                <a:latin typeface="Times New Roman" panose="02020603050405020304" pitchFamily="18" charset="0"/>
                <a:cs typeface="Times New Roman" panose="02020603050405020304" pitchFamily="18" charset="0"/>
              </a:rPr>
              <a:t>程序的方式：</a:t>
            </a:r>
            <a:endParaRPr lang="en-US" altLang="zh-CN" sz="2800" dirty="0">
              <a:latin typeface="Times New Roman" panose="02020603050405020304" pitchFamily="18" charset="0"/>
              <a:cs typeface="Times New Roman" panose="02020603050405020304" pitchFamily="18" charset="0"/>
            </a:endParaRPr>
          </a:p>
          <a:p>
            <a:endParaRPr lang="zh-CN" altLang="en-US" sz="28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rotWithShape="1">
          <a:blip r:embed="rId1"/>
          <a:srcRect l="1692" r="3135"/>
          <a:stretch>
            <a:fillRect/>
          </a:stretch>
        </p:blipFill>
        <p:spPr>
          <a:xfrm>
            <a:off x="479376" y="1772816"/>
            <a:ext cx="3528392" cy="3695065"/>
          </a:xfrm>
          <a:prstGeom prst="rect">
            <a:avLst/>
          </a:prstGeom>
        </p:spPr>
      </p:pic>
      <p:pic>
        <p:nvPicPr>
          <p:cNvPr id="6" name="图片 5"/>
          <p:cNvPicPr>
            <a:picLocks noChangeAspect="1"/>
          </p:cNvPicPr>
          <p:nvPr/>
        </p:nvPicPr>
        <p:blipFill rotWithShape="1">
          <a:blip r:embed="rId2"/>
          <a:srcRect l="1264" r="3915"/>
          <a:stretch>
            <a:fillRect/>
          </a:stretch>
        </p:blipFill>
        <p:spPr>
          <a:xfrm>
            <a:off x="4655840" y="1772816"/>
            <a:ext cx="4396127" cy="3744416"/>
          </a:xfrm>
          <a:prstGeom prst="rect">
            <a:avLst/>
          </a:prstGeom>
        </p:spPr>
      </p:pic>
      <p:pic>
        <p:nvPicPr>
          <p:cNvPr id="7" name="图片 6"/>
          <p:cNvPicPr>
            <a:picLocks noChangeAspect="1"/>
          </p:cNvPicPr>
          <p:nvPr/>
        </p:nvPicPr>
        <p:blipFill>
          <a:blip r:embed="rId3"/>
          <a:stretch>
            <a:fillRect/>
          </a:stretch>
        </p:blipFill>
        <p:spPr>
          <a:xfrm>
            <a:off x="9840416" y="2276872"/>
            <a:ext cx="1800200" cy="2417411"/>
          </a:xfrm>
          <a:prstGeom prst="rect">
            <a:avLst/>
          </a:prstGeom>
        </p:spPr>
      </p:pic>
      <p:sp>
        <p:nvSpPr>
          <p:cNvPr id="8"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902" r="837"/>
          <a:stretch>
            <a:fillRect/>
          </a:stretch>
        </p:blipFill>
        <p:spPr>
          <a:xfrm>
            <a:off x="4799856" y="1173047"/>
            <a:ext cx="6912768" cy="5684953"/>
          </a:xfrm>
          <a:prstGeom prst="rect">
            <a:avLst/>
          </a:prstGeom>
        </p:spPr>
      </p:pic>
      <p:sp>
        <p:nvSpPr>
          <p:cNvPr id="4" name="矩形 3"/>
          <p:cNvSpPr/>
          <p:nvPr/>
        </p:nvSpPr>
        <p:spPr>
          <a:xfrm>
            <a:off x="4917581" y="1700808"/>
            <a:ext cx="1178418" cy="2545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13724" y="1772815"/>
            <a:ext cx="5138859" cy="27363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17582" y="4845826"/>
            <a:ext cx="6435002" cy="19166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四、</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python</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8" name="文本框 7"/>
          <p:cNvSpPr txBox="1"/>
          <p:nvPr/>
        </p:nvSpPr>
        <p:spPr>
          <a:xfrm>
            <a:off x="479077" y="1543633"/>
            <a:ext cx="5046622" cy="1384995"/>
          </a:xfrm>
          <a:prstGeom prst="rect">
            <a:avLst/>
          </a:prstGeom>
          <a:noFill/>
        </p:spPr>
        <p:txBody>
          <a:bodyPr wrap="square" rtlCol="0">
            <a:spAutoFit/>
          </a:bodyPr>
          <a:lstStyle/>
          <a:p>
            <a:r>
              <a:rPr lang="en-US" altLang="zh-CN" sz="2800" dirty="0" err="1">
                <a:latin typeface="Times New Roman" panose="02020603050405020304" pitchFamily="18" charset="0"/>
                <a:cs typeface="Times New Roman" panose="02020603050405020304" pitchFamily="18" charset="0"/>
              </a:rPr>
              <a:t>PyCharm</a:t>
            </a:r>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使用简介</a:t>
            </a:r>
            <a:endParaRPr lang="en-US" altLang="zh-CN" sz="2800" dirty="0">
              <a:latin typeface="Times New Roman" panose="02020603050405020304" pitchFamily="18" charset="0"/>
              <a:cs typeface="Times New Roman" panose="02020603050405020304" pitchFamily="18" charset="0"/>
            </a:endParaRPr>
          </a:p>
          <a:p>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3" name="文本框 2"/>
          <p:cNvSpPr txBox="1"/>
          <p:nvPr/>
        </p:nvSpPr>
        <p:spPr>
          <a:xfrm>
            <a:off x="839416" y="1916832"/>
            <a:ext cx="5040560" cy="2677656"/>
          </a:xfrm>
          <a:prstGeom prst="rect">
            <a:avLst/>
          </a:prstGeom>
          <a:noFill/>
        </p:spPr>
        <p:txBody>
          <a:bodyPr wrap="square" rtlCol="0">
            <a:spAutoFit/>
          </a:bodyPr>
          <a:lstStyle/>
          <a:p>
            <a:pPr lvl="0">
              <a:lnSpc>
                <a:spcPct val="200000"/>
              </a:lnSpc>
            </a:pPr>
            <a:r>
              <a:rPr lang="en-US" altLang="zh-CN" sz="2800" dirty="0">
                <a:latin typeface="微软雅黑" panose="020B0503020204020204" pitchFamily="34" charset="-122"/>
                <a:ea typeface="微软雅黑" panose="020B0503020204020204" pitchFamily="34" charset="-122"/>
              </a:rPr>
              <a:t>1. </a:t>
            </a:r>
            <a:r>
              <a:rPr lang="zh-CN" altLang="en-US" sz="2800" dirty="0">
                <a:latin typeface="微软雅黑" panose="020B0503020204020204" pitchFamily="34" charset="-122"/>
                <a:ea typeface="微软雅黑" panose="020B0503020204020204" pitchFamily="34" charset="-122"/>
              </a:rPr>
              <a:t>框架总览</a:t>
            </a:r>
            <a:endParaRPr lang="zh-CN" altLang="zh-CN" sz="2800" dirty="0">
              <a:latin typeface="微软雅黑" panose="020B0503020204020204" pitchFamily="34" charset="-122"/>
              <a:ea typeface="微软雅黑" panose="020B0503020204020204" pitchFamily="34" charset="-122"/>
            </a:endParaRPr>
          </a:p>
          <a:p>
            <a:pPr lvl="0">
              <a:lnSpc>
                <a:spcPct val="200000"/>
              </a:lnSpc>
            </a:pPr>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小车组装</a:t>
            </a:r>
            <a:endParaRPr lang="en-US" altLang="zh-CN" sz="2800" dirty="0">
              <a:latin typeface="微软雅黑" panose="020B0503020204020204" pitchFamily="34" charset="-122"/>
              <a:ea typeface="微软雅黑" panose="020B0503020204020204" pitchFamily="34" charset="-122"/>
            </a:endParaRPr>
          </a:p>
          <a:p>
            <a:pPr lvl="0">
              <a:lnSpc>
                <a:spcPct val="200000"/>
              </a:lnSpc>
            </a:pPr>
            <a:r>
              <a:rPr lang="en-US" altLang="zh-CN" sz="2800" dirty="0">
                <a:latin typeface="微软雅黑" panose="020B0503020204020204" pitchFamily="34" charset="-122"/>
                <a:ea typeface="微软雅黑" panose="020B0503020204020204" pitchFamily="34" charset="-122"/>
              </a:rPr>
              <a:t>3. </a:t>
            </a:r>
            <a:r>
              <a:rPr lang="zh-CN" altLang="en-US" sz="2800" dirty="0">
                <a:latin typeface="微软雅黑" panose="020B0503020204020204" pitchFamily="34" charset="-122"/>
                <a:ea typeface="微软雅黑" panose="020B0503020204020204" pitchFamily="34" charset="-122"/>
              </a:rPr>
              <a:t>各模块介绍</a:t>
            </a:r>
            <a:endParaRPr lang="zh-CN" altLang="zh-CN"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7296" y="1484784"/>
            <a:ext cx="9151077" cy="1754326"/>
          </a:xfrm>
          <a:prstGeom prst="rect">
            <a:avLst/>
          </a:prstGeom>
        </p:spPr>
        <p:txBody>
          <a:bodyPr wrap="square">
            <a:spAutoFit/>
          </a:bodyPr>
          <a:lstStyle/>
          <a:p>
            <a:pPr>
              <a:lnSpc>
                <a:spcPct val="150000"/>
              </a:lnSpc>
            </a:pP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深度学习</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(DL, Deep Learning)</a:t>
            </a: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是机器学习</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(ML, Machine Learning)</a:t>
            </a: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领域中一个新的研究方向，它被引入机器学习使其更接近于最初的目标</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人工智能</a:t>
            </a:r>
            <a:r>
              <a:rPr lang="en-US" altLang="zh-CN"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(AI, Artificial Intelligence)</a:t>
            </a: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p:cNvSpPr/>
          <p:nvPr/>
        </p:nvSpPr>
        <p:spPr>
          <a:xfrm>
            <a:off x="397296" y="4005064"/>
            <a:ext cx="9068997" cy="1688860"/>
          </a:xfrm>
          <a:prstGeom prst="rect">
            <a:avLst/>
          </a:prstGeom>
        </p:spPr>
        <p:txBody>
          <a:bodyPr wrap="square">
            <a:spAutoFit/>
          </a:bodyPr>
          <a:lstStyle/>
          <a:p>
            <a:pPr>
              <a:lnSpc>
                <a:spcPct val="150000"/>
              </a:lnSpc>
            </a:pPr>
            <a:r>
              <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深度学习在搜索技术，数据挖掘，机器学习，机器翻译，自然语言处理，多媒体学习，语音，推荐和个性化技术，以及其他相关领域都取得了很多成果。</a:t>
            </a:r>
            <a:endParaRPr lang="zh-CN" altLang="en-US" sz="24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五、</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深度学习介绍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000" y="1412776"/>
            <a:ext cx="4185761" cy="461665"/>
          </a:xfrm>
          <a:prstGeom prst="rect">
            <a:avLst/>
          </a:prstGeom>
        </p:spPr>
        <p:txBody>
          <a:bodyPr wrap="none">
            <a:spAutoFit/>
          </a:bodyPr>
          <a:lstStyle/>
          <a:p>
            <a:r>
              <a:rPr lang="zh-CN" altLang="en-US" sz="2400" dirty="0">
                <a:solidFill>
                  <a:srgbClr val="4F4F4F"/>
                </a:solidFill>
                <a:latin typeface="微软雅黑" panose="020B0503020204020204" pitchFamily="34" charset="-122"/>
                <a:ea typeface="微软雅黑" panose="020B0503020204020204" pitchFamily="34" charset="-122"/>
              </a:rPr>
              <a:t>深度学习应用的典型开发流程</a:t>
            </a:r>
            <a:endParaRPr lang="zh-CN" altLang="en-US" sz="2400" i="0" dirty="0">
              <a:solidFill>
                <a:srgbClr val="4F4F4F"/>
              </a:solidFill>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551384" y="1988840"/>
            <a:ext cx="9289032" cy="4495462"/>
            <a:chOff x="551384" y="1988840"/>
            <a:chExt cx="9289032" cy="4495462"/>
          </a:xfrm>
        </p:grpSpPr>
        <p:pic>
          <p:nvPicPr>
            <p:cNvPr id="4" name="图片 3"/>
            <p:cNvPicPr>
              <a:picLocks noChangeAspect="1"/>
            </p:cNvPicPr>
            <p:nvPr/>
          </p:nvPicPr>
          <p:blipFill>
            <a:blip r:embed="rId1"/>
            <a:stretch>
              <a:fillRect/>
            </a:stretch>
          </p:blipFill>
          <p:spPr>
            <a:xfrm>
              <a:off x="551384" y="1988840"/>
              <a:ext cx="9289032" cy="4495462"/>
            </a:xfrm>
            <a:prstGeom prst="rect">
              <a:avLst/>
            </a:prstGeom>
          </p:spPr>
        </p:pic>
        <p:sp>
          <p:nvSpPr>
            <p:cNvPr id="5" name="矩形 4"/>
            <p:cNvSpPr/>
            <p:nvPr/>
          </p:nvSpPr>
          <p:spPr>
            <a:xfrm>
              <a:off x="6888088" y="2924944"/>
              <a:ext cx="21602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ysClr val="windowText" lastClr="000000"/>
                  </a:solidFill>
                </a:rPr>
                <a:t>主动采集的数据</a:t>
              </a:r>
              <a:endParaRPr lang="zh-CN" altLang="en-US" dirty="0">
                <a:solidFill>
                  <a:sysClr val="windowText" lastClr="000000"/>
                </a:solidFill>
              </a:endParaRPr>
            </a:p>
          </p:txBody>
        </p:sp>
      </p:grpSp>
      <p:sp>
        <p:nvSpPr>
          <p:cNvPr id="8"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五、</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深度学习介绍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04597" y="483349"/>
            <a:ext cx="4294765" cy="523220"/>
          </a:xfrm>
          <a:prstGeom prst="rect">
            <a:avLst/>
          </a:prstGeom>
        </p:spPr>
        <p:txBody>
          <a:bodyPr wrap="none">
            <a:spAutoFit/>
          </a:bodyPr>
          <a:lstStyle/>
          <a:p>
            <a:pPr marL="457200" indent="-457200">
              <a:buFont typeface="Arial" panose="020B0604020202020204" pitchFamily="34" charset="0"/>
              <a:buChar char="•"/>
            </a:pPr>
            <a:r>
              <a:rPr lang="zh-CN" altLang="en-US" sz="2800" dirty="0">
                <a:solidFill>
                  <a:srgbClr val="4F4F4F"/>
                </a:solidFill>
                <a:latin typeface="微软雅黑" panose="020B0503020204020204" pitchFamily="34" charset="-122"/>
                <a:ea typeface="微软雅黑" panose="020B0503020204020204" pitchFamily="34" charset="-122"/>
              </a:rPr>
              <a:t>深度学习</a:t>
            </a:r>
            <a:r>
              <a:rPr lang="en-US" altLang="zh-CN" sz="2800" dirty="0">
                <a:solidFill>
                  <a:srgbClr val="4F4F4F"/>
                </a:solidFill>
                <a:latin typeface="微软雅黑" panose="020B0503020204020204" pitchFamily="34" charset="-122"/>
                <a:ea typeface="微软雅黑" panose="020B0503020204020204" pitchFamily="34" charset="-122"/>
              </a:rPr>
              <a:t>——</a:t>
            </a:r>
            <a:r>
              <a:rPr lang="zh-CN" altLang="en-US" sz="2800" dirty="0">
                <a:solidFill>
                  <a:srgbClr val="4F4F4F"/>
                </a:solidFill>
                <a:latin typeface="微软雅黑" panose="020B0503020204020204" pitchFamily="34" charset="-122"/>
                <a:ea typeface="微软雅黑" panose="020B0503020204020204" pitchFamily="34" charset="-122"/>
              </a:rPr>
              <a:t>硬件需求</a:t>
            </a:r>
            <a:endParaRPr lang="zh-CN" altLang="en-US" sz="2800" i="0" dirty="0">
              <a:solidFill>
                <a:srgbClr val="4F4F4F"/>
              </a:solidFill>
              <a:effectLst/>
              <a:latin typeface="微软雅黑" panose="020B0503020204020204" pitchFamily="34" charset="-122"/>
              <a:ea typeface="微软雅黑" panose="020B0503020204020204" pitchFamily="34" charset="-122"/>
            </a:endParaRPr>
          </a:p>
        </p:txBody>
      </p:sp>
      <p:sp>
        <p:nvSpPr>
          <p:cNvPr id="7" name="矩形 6"/>
          <p:cNvSpPr/>
          <p:nvPr/>
        </p:nvSpPr>
        <p:spPr>
          <a:xfrm>
            <a:off x="453016" y="1068124"/>
            <a:ext cx="9637440" cy="400110"/>
          </a:xfrm>
          <a:prstGeom prst="rect">
            <a:avLst/>
          </a:prstGeom>
        </p:spPr>
        <p:txBody>
          <a:bodyPr wrap="square">
            <a:spAutoFit/>
          </a:bodyPr>
          <a:lstStyle/>
          <a:p>
            <a:r>
              <a:rPr lang="en-US" altLang="zh-CN" sz="2000" dirty="0" err="1">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TensorFlow</a:t>
            </a:r>
            <a:r>
              <a:rPr lang="zh-CN" altLang="en-US"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官网对显卡的要求是：</a:t>
            </a:r>
            <a:r>
              <a:rPr lang="en-US" altLang="zh-CN"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CUDA</a:t>
            </a:r>
            <a:r>
              <a:rPr lang="zh-CN" altLang="en-US"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计算能力为</a:t>
            </a:r>
            <a:r>
              <a:rPr lang="en-US" altLang="zh-CN"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3.5</a:t>
            </a:r>
            <a:r>
              <a:rPr lang="zh-CN" altLang="en-US"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或更高的</a:t>
            </a:r>
            <a:r>
              <a:rPr lang="en-US" altLang="zh-CN"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NVIDIA GPU</a:t>
            </a:r>
            <a:r>
              <a:rPr lang="zh-CN" altLang="en-US" sz="2000" dirty="0">
                <a:solidFill>
                  <a:srgbClr val="4D4D4D"/>
                </a:solidFill>
                <a:latin typeface="微软雅黑" panose="020B0503020204020204" pitchFamily="34" charset="-122"/>
                <a:ea typeface="微软雅黑" panose="020B0503020204020204" pitchFamily="34" charset="-122"/>
                <a:cs typeface="Times New Roman" panose="02020603050405020304" pitchFamily="18" charset="0"/>
              </a:rPr>
              <a:t>卡。</a:t>
            </a:r>
            <a:endParaRPr lang="zh-CN" altLang="en-US"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050" name="Picture 2" descr="https://img-blog.csdnimg.cn/20200916185048617.png?x-oss-process=image/watermark,type_ZmFuZ3poZW5naGVpdGk,shadow_10,text_aHR0cHM6Ly9ibG9nLmNzZG4ubmV0L2NoZW5nZG9uZzk5Ng==,size_16,color_FFFFFF,t_70#pic_cent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424" y="1468234"/>
            <a:ext cx="9819448" cy="533293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五、</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深度学习介绍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791744" y="763101"/>
            <a:ext cx="4294765" cy="523220"/>
          </a:xfrm>
          <a:prstGeom prst="rect">
            <a:avLst/>
          </a:prstGeom>
        </p:spPr>
        <p:txBody>
          <a:bodyPr wrap="none">
            <a:spAutoFit/>
          </a:bodyPr>
          <a:lstStyle/>
          <a:p>
            <a:pPr marL="457200" indent="-457200">
              <a:buFont typeface="Arial" panose="020B0604020202020204" pitchFamily="34" charset="0"/>
              <a:buChar char="•"/>
            </a:pPr>
            <a:r>
              <a:rPr lang="zh-CN" altLang="en-US" sz="2800" dirty="0">
                <a:solidFill>
                  <a:srgbClr val="4F4F4F"/>
                </a:solidFill>
                <a:latin typeface="微软雅黑" panose="020B0503020204020204" pitchFamily="34" charset="-122"/>
                <a:ea typeface="微软雅黑" panose="020B0503020204020204" pitchFamily="34" charset="-122"/>
              </a:rPr>
              <a:t>深度学习</a:t>
            </a:r>
            <a:r>
              <a:rPr lang="en-US" altLang="zh-CN" sz="2800" dirty="0">
                <a:solidFill>
                  <a:srgbClr val="4F4F4F"/>
                </a:solidFill>
                <a:latin typeface="微软雅黑" panose="020B0503020204020204" pitchFamily="34" charset="-122"/>
                <a:ea typeface="微软雅黑" panose="020B0503020204020204" pitchFamily="34" charset="-122"/>
              </a:rPr>
              <a:t>——</a:t>
            </a:r>
            <a:r>
              <a:rPr lang="zh-CN" altLang="en-US" sz="2800" dirty="0">
                <a:solidFill>
                  <a:srgbClr val="4F4F4F"/>
                </a:solidFill>
                <a:latin typeface="微软雅黑" panose="020B0503020204020204" pitchFamily="34" charset="-122"/>
                <a:ea typeface="微软雅黑" panose="020B0503020204020204" pitchFamily="34" charset="-122"/>
              </a:rPr>
              <a:t>软件需求</a:t>
            </a:r>
            <a:endParaRPr lang="zh-CN" altLang="en-US" sz="2800" i="0" dirty="0">
              <a:solidFill>
                <a:srgbClr val="4F4F4F"/>
              </a:solidFill>
              <a:effectLst/>
              <a:latin typeface="微软雅黑" panose="020B0503020204020204" pitchFamily="34" charset="-122"/>
              <a:ea typeface="微软雅黑" panose="020B0503020204020204" pitchFamily="34" charset="-122"/>
            </a:endParaRPr>
          </a:p>
        </p:txBody>
      </p:sp>
      <p:sp>
        <p:nvSpPr>
          <p:cNvPr id="7" name="矩形 6"/>
          <p:cNvSpPr/>
          <p:nvPr/>
        </p:nvSpPr>
        <p:spPr>
          <a:xfrm>
            <a:off x="401306" y="1268760"/>
            <a:ext cx="10879270" cy="5262979"/>
          </a:xfrm>
          <a:prstGeom prst="rect">
            <a:avLst/>
          </a:prstGeom>
        </p:spPr>
        <p:txBody>
          <a:bodyPr wrap="square">
            <a:spAutoFit/>
          </a:bodyPr>
          <a:lstStyle/>
          <a:p>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Anaconda</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人工智能领域的相关库或框架都是用</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开发的，如</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scikit</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-learn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dirty="0" err="1">
                <a:latin typeface="Times New Roman" panose="02020603050405020304" pitchFamily="18" charset="0"/>
                <a:ea typeface="微软雅黑" panose="020B0503020204020204" pitchFamily="34" charset="-122"/>
                <a:cs typeface="Times New Roman" panose="02020603050405020304" pitchFamily="18" charset="0"/>
              </a:rPr>
              <a:t>TensorFlow</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等。</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强大好用的原因是其有数量庞大且功能相对完善的标准库和第三方库。</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Anaconda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则是完美地解决</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库的管理问题。</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简单来说，</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Anaconda</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是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库（</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packages</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）和虚拟环境（</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virtual environment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）的管理工具，让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使用者能方便快捷地管理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Python </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运行的虚拟环境和开发应用需要的各种库，并且不用操心各种库之间的软件版本依赖关系。</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五、</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深度学习介绍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95400" y="2348880"/>
            <a:ext cx="10611544" cy="1938992"/>
          </a:xfrm>
          <a:prstGeom prst="rect">
            <a:avLst/>
          </a:prstGeom>
        </p:spPr>
        <p:txBody>
          <a:bodyPr wrap="square">
            <a:spAutoFit/>
          </a:bodyPr>
          <a:lstStyle/>
          <a:p>
            <a:pPr>
              <a:lnSpc>
                <a:spcPct val="150000"/>
              </a:lnSpc>
            </a:pPr>
            <a:r>
              <a:rPr lang="zh-CN" altLang="en-US"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根据提供的</a:t>
            </a:r>
            <a:r>
              <a:rPr lang="en-US" altLang="zh-CN"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《ADAS Mini Car </a:t>
            </a:r>
            <a:r>
              <a:rPr lang="zh-CN" altLang="en-US"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组件包使用指南</a:t>
            </a:r>
            <a:r>
              <a:rPr lang="en-US" altLang="zh-CN"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_</a:t>
            </a:r>
            <a:r>
              <a:rPr lang="zh-CN" altLang="en-US"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含</a:t>
            </a:r>
            <a:r>
              <a:rPr lang="en-US" altLang="zh-CN"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web</a:t>
            </a:r>
            <a:r>
              <a:rPr lang="zh-CN" altLang="en-US"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版</a:t>
            </a:r>
            <a:r>
              <a:rPr lang="en-US" altLang="zh-CN"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文档开始进行实际操作吧</a:t>
            </a:r>
            <a:endParaRPr lang="en-US" altLang="zh-CN" sz="40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p:cNvSpPr txBox="1"/>
          <p:nvPr/>
        </p:nvSpPr>
        <p:spPr>
          <a:xfrm>
            <a:off x="4871864" y="3068960"/>
            <a:ext cx="4392488" cy="923330"/>
          </a:xfrm>
          <a:prstGeom prst="rect">
            <a:avLst/>
          </a:prstGeom>
        </p:spPr>
        <p:txBody>
          <a:bodyPr vert="horz" wrap="square" lIns="0" tIns="0" rIns="0" bIns="0" rtlCol="0">
            <a:spAutoFit/>
          </a:bodyPr>
          <a:lstStyle/>
          <a:p>
            <a:pPr marL="0" marR="0">
              <a:lnSpc>
                <a:spcPts val="7200"/>
              </a:lnSpc>
              <a:spcBef>
                <a:spcPts val="0"/>
              </a:spcBef>
              <a:spcAft>
                <a:spcPts val="0"/>
              </a:spcAft>
            </a:pPr>
            <a:r>
              <a:rPr lang="en-US" altLang="zh-CN" sz="9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Q&amp;A</a:t>
            </a:r>
            <a:endParaRPr sz="9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51815" y="1412875"/>
            <a:ext cx="10935970" cy="5908040"/>
          </a:xfrm>
          <a:prstGeom prst="rect">
            <a:avLst/>
          </a:prstGeom>
          <a:noFill/>
        </p:spPr>
        <p:txBody>
          <a:bodyPr wrap="none" rtlCol="0">
            <a:spAutoFit/>
          </a:bodyPr>
          <a:p>
            <a:pPr algn="l"/>
            <a:r>
              <a:rPr lang="zh-CN" altLang="en-US" sz="2800">
                <a:latin typeface="微软雅黑" panose="020B0503020204020204" pitchFamily="34" charset="-122"/>
                <a:ea typeface="微软雅黑" panose="020B0503020204020204" pitchFamily="34" charset="-122"/>
                <a:cs typeface="微软雅黑" panose="020B0503020204020204" pitchFamily="34" charset="-122"/>
              </a:rPr>
              <a:t>服务器地址：</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121.251.228.4 /  </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另外一个地址相同，但端口使用</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1122</a:t>
            </a:r>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50000"/>
              </a:lnSpc>
            </a:pP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小车地址：</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大型：</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192.168.123.92</a:t>
            </a:r>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50000"/>
              </a:lnSpc>
            </a:pPr>
            <a:r>
              <a:rPr lang="en-US" altLang="zh-CN" sz="28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latin typeface="微软雅黑" panose="020B0503020204020204" pitchFamily="34" charset="-122"/>
                <a:ea typeface="微软雅黑" panose="020B0503020204020204" pitchFamily="34" charset="-122"/>
                <a:cs typeface="微软雅黑" panose="020B0503020204020204" pitchFamily="34" charset="-122"/>
              </a:rPr>
              <a:t>小型：</a:t>
            </a:r>
            <a:r>
              <a:rPr lang="en-US" altLang="zh-CN" sz="2800">
                <a:latin typeface="微软雅黑" panose="020B0503020204020204" pitchFamily="34" charset="-122"/>
                <a:ea typeface="微软雅黑" panose="020B0503020204020204" pitchFamily="34" charset="-122"/>
                <a:cs typeface="微软雅黑" panose="020B0503020204020204" pitchFamily="34" charset="-122"/>
              </a:rPr>
              <a:t>192.168.123.216</a:t>
            </a:r>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小车账号：</a:t>
            </a:r>
            <a:endPar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50000"/>
              </a:lnSpc>
            </a:pPr>
            <a:r>
              <a:rPr lang="zh-CN" altLang="en-US" sz="2800" spc="22"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用户名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spc="1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密码：</a:t>
            </a:r>
            <a:r>
              <a:rPr lang="en-US" altLang="zh-CN" sz="28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mousika</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 </a:t>
            </a:r>
            <a:r>
              <a:rPr lang="en-US" altLang="zh-CN" sz="2800"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mousika</a:t>
            </a:r>
            <a:endPar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服务器账号：</a:t>
            </a:r>
            <a:endPar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50000"/>
              </a:lnSpc>
            </a:pPr>
            <a:r>
              <a:rPr lang="zh-CN" altLang="en-US" sz="2800" spc="22"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用户名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altLang="en-US" sz="2800" spc="14"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密码：</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student1 / student1</a:t>
            </a:r>
            <a:endPar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fontAlgn="auto">
              <a:lnSpc>
                <a:spcPct val="150000"/>
              </a:lnSpc>
            </a:pPr>
            <a:endParaRPr lang="en-US" altLang="zh-CN" sz="28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1880039" y="1196752"/>
          <a:ext cx="8136903" cy="792088"/>
        </p:xfrm>
        <a:graphic>
          <a:graphicData uri="http://schemas.openxmlformats.org/drawingml/2006/table">
            <a:tbl>
              <a:tblPr firstRow="1" bandRow="1">
                <a:tableStyleId>{5C22544A-7EE6-4342-B048-85BDC9FD1C3A}</a:tableStyleId>
              </a:tblPr>
              <a:tblGrid>
                <a:gridCol w="2712301"/>
                <a:gridCol w="2712301"/>
                <a:gridCol w="2712301"/>
              </a:tblGrid>
              <a:tr h="792088">
                <a:tc>
                  <a:txBody>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环境感知</a:t>
                      </a:r>
                      <a:endParaRPr lang="zh-CN" altLang="en-US" sz="2800" dirty="0">
                        <a:solidFill>
                          <a:schemeClr val="bg1"/>
                        </a:solidFill>
                        <a:latin typeface="微软雅黑" panose="020B0503020204020204" pitchFamily="34" charset="-122"/>
                        <a:ea typeface="微软雅黑" panose="020B0503020204020204" pitchFamily="34" charset="-122"/>
                      </a:endParaRPr>
                    </a:p>
                  </a:txBody>
                  <a:tcPr anchor="ctr"/>
                </a:tc>
                <a:tc>
                  <a:txBody>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计算分析</a:t>
                      </a:r>
                      <a:endParaRPr lang="zh-CN" altLang="en-US" sz="2800" dirty="0">
                        <a:solidFill>
                          <a:schemeClr val="bg1"/>
                        </a:solidFill>
                        <a:latin typeface="微软雅黑" panose="020B0503020204020204" pitchFamily="34" charset="-122"/>
                        <a:ea typeface="微软雅黑" panose="020B0503020204020204" pitchFamily="34" charset="-122"/>
                      </a:endParaRPr>
                    </a:p>
                  </a:txBody>
                  <a:tcPr anchor="ctr">
                    <a:solidFill>
                      <a:schemeClr val="accent2"/>
                    </a:solidFill>
                  </a:tcPr>
                </a:tc>
                <a:tc>
                  <a:txBody>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控制执行</a:t>
                      </a:r>
                      <a:endParaRPr lang="zh-CN" altLang="en-US" sz="2800" dirty="0">
                        <a:solidFill>
                          <a:schemeClr val="bg1"/>
                        </a:solidFill>
                        <a:latin typeface="微软雅黑" panose="020B0503020204020204" pitchFamily="34" charset="-122"/>
                        <a:ea typeface="微软雅黑" panose="020B0503020204020204" pitchFamily="34" charset="-122"/>
                      </a:endParaRPr>
                    </a:p>
                  </a:txBody>
                  <a:tcPr anchor="ctr">
                    <a:solidFill>
                      <a:schemeClr val="accent6">
                        <a:lumMod val="60000"/>
                        <a:lumOff val="40000"/>
                      </a:schemeClr>
                    </a:solidFill>
                  </a:tcPr>
                </a:tc>
              </a:tr>
            </a:tbl>
          </a:graphicData>
        </a:graphic>
      </p:graphicFrame>
      <p:sp>
        <p:nvSpPr>
          <p:cNvPr id="7" name="矩形 6"/>
          <p:cNvSpPr/>
          <p:nvPr/>
        </p:nvSpPr>
        <p:spPr>
          <a:xfrm>
            <a:off x="1880039" y="4941168"/>
            <a:ext cx="8136903" cy="555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框架</a:t>
            </a:r>
            <a:endParaRPr lang="zh-CN" altLang="en-US" sz="2400" dirty="0">
              <a:latin typeface="微软雅黑" panose="020B0503020204020204" pitchFamily="34" charset="-122"/>
              <a:ea typeface="微软雅黑" panose="020B0503020204020204" pitchFamily="34" charset="-122"/>
            </a:endParaRPr>
          </a:p>
        </p:txBody>
      </p:sp>
      <p:sp>
        <p:nvSpPr>
          <p:cNvPr id="9" name="椭圆 8"/>
          <p:cNvSpPr/>
          <p:nvPr/>
        </p:nvSpPr>
        <p:spPr>
          <a:xfrm>
            <a:off x="5258695" y="5601317"/>
            <a:ext cx="1379590" cy="1155216"/>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1991544" y="2384884"/>
            <a:ext cx="2520280"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latin typeface="微软雅黑" panose="020B0503020204020204" pitchFamily="34" charset="-122"/>
                <a:ea typeface="微软雅黑" panose="020B0503020204020204" pitchFamily="34" charset="-122"/>
              </a:rPr>
              <a:t>传感器</a:t>
            </a:r>
            <a:endParaRPr lang="zh-CN" altLang="en-US" sz="2800" dirty="0">
              <a:latin typeface="微软雅黑" panose="020B0503020204020204" pitchFamily="34" charset="-122"/>
              <a:ea typeface="微软雅黑" panose="020B0503020204020204" pitchFamily="34" charset="-122"/>
            </a:endParaRPr>
          </a:p>
        </p:txBody>
      </p:sp>
      <p:sp>
        <p:nvSpPr>
          <p:cNvPr id="11" name="矩形: 圆角 10"/>
          <p:cNvSpPr/>
          <p:nvPr/>
        </p:nvSpPr>
        <p:spPr>
          <a:xfrm>
            <a:off x="4688350" y="2355142"/>
            <a:ext cx="2520280" cy="1001850"/>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算法</a:t>
            </a:r>
            <a:endParaRPr lang="zh-CN" altLang="en-US" sz="2400" dirty="0">
              <a:latin typeface="微软雅黑" panose="020B0503020204020204" pitchFamily="34" charset="-122"/>
              <a:ea typeface="微软雅黑" panose="020B0503020204020204" pitchFamily="34" charset="-122"/>
            </a:endParaRPr>
          </a:p>
        </p:txBody>
      </p:sp>
      <p:sp>
        <p:nvSpPr>
          <p:cNvPr id="12" name="矩形: 圆角 11"/>
          <p:cNvSpPr/>
          <p:nvPr/>
        </p:nvSpPr>
        <p:spPr>
          <a:xfrm>
            <a:off x="7385156" y="2390472"/>
            <a:ext cx="2520280" cy="6784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电子制动</a:t>
            </a:r>
            <a:endParaRPr lang="zh-CN" altLang="en-US" sz="2400" dirty="0">
              <a:latin typeface="微软雅黑" panose="020B0503020204020204" pitchFamily="34" charset="-122"/>
              <a:ea typeface="微软雅黑" panose="020B0503020204020204" pitchFamily="34" charset="-122"/>
            </a:endParaRPr>
          </a:p>
        </p:txBody>
      </p:sp>
      <p:sp>
        <p:nvSpPr>
          <p:cNvPr id="13" name="矩形: 圆角 12"/>
          <p:cNvSpPr/>
          <p:nvPr/>
        </p:nvSpPr>
        <p:spPr>
          <a:xfrm>
            <a:off x="4688350" y="3501009"/>
            <a:ext cx="2520280" cy="963388"/>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芯片</a:t>
            </a:r>
            <a:endParaRPr lang="zh-CN" altLang="en-US" sz="2400" dirty="0">
              <a:latin typeface="微软雅黑" panose="020B0503020204020204" pitchFamily="34" charset="-122"/>
              <a:ea typeface="微软雅黑" panose="020B0503020204020204" pitchFamily="34" charset="-122"/>
            </a:endParaRPr>
          </a:p>
        </p:txBody>
      </p:sp>
      <p:sp>
        <p:nvSpPr>
          <p:cNvPr id="14" name="矩形: 圆角 13"/>
          <p:cNvSpPr/>
          <p:nvPr/>
        </p:nvSpPr>
        <p:spPr>
          <a:xfrm>
            <a:off x="7385156" y="3125760"/>
            <a:ext cx="2520280" cy="6784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电子驱动</a:t>
            </a:r>
            <a:endParaRPr lang="zh-CN" altLang="en-US" sz="2400" dirty="0">
              <a:latin typeface="微软雅黑" panose="020B0503020204020204" pitchFamily="34" charset="-122"/>
              <a:ea typeface="微软雅黑" panose="020B0503020204020204" pitchFamily="34" charset="-122"/>
            </a:endParaRPr>
          </a:p>
        </p:txBody>
      </p:sp>
      <p:sp>
        <p:nvSpPr>
          <p:cNvPr id="15" name="矩形: 圆角 14"/>
          <p:cNvSpPr/>
          <p:nvPr/>
        </p:nvSpPr>
        <p:spPr>
          <a:xfrm>
            <a:off x="7385156" y="3857053"/>
            <a:ext cx="2520280" cy="6784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电子转向</a:t>
            </a:r>
            <a:endParaRPr lang="zh-CN" altLang="en-US" sz="2400" dirty="0">
              <a:latin typeface="微软雅黑" panose="020B0503020204020204" pitchFamily="34" charset="-122"/>
              <a:ea typeface="微软雅黑" panose="020B0503020204020204" pitchFamily="34" charset="-122"/>
            </a:endParaRPr>
          </a:p>
        </p:txBody>
      </p:sp>
      <p:cxnSp>
        <p:nvCxnSpPr>
          <p:cNvPr id="17" name="连接符: 肘形 16"/>
          <p:cNvCxnSpPr>
            <a:endCxn id="10" idx="2"/>
          </p:cNvCxnSpPr>
          <p:nvPr/>
        </p:nvCxnSpPr>
        <p:spPr>
          <a:xfrm rot="10800000">
            <a:off x="3251684" y="4545124"/>
            <a:ext cx="2196244" cy="1548172"/>
          </a:xfrm>
          <a:prstGeom prst="bent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连接符: 肘形 20"/>
          <p:cNvCxnSpPr>
            <a:endCxn id="13" idx="2"/>
          </p:cNvCxnSpPr>
          <p:nvPr/>
        </p:nvCxnSpPr>
        <p:spPr>
          <a:xfrm rot="16200000" flipV="1">
            <a:off x="5245931" y="5166956"/>
            <a:ext cx="1509154" cy="104036"/>
          </a:xfrm>
          <a:prstGeom prst="bentConnector3">
            <a:avLst>
              <a:gd name="adj1" fmla="val 2963"/>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p:cNvCxnSpPr>
            <a:endCxn id="15" idx="2"/>
          </p:cNvCxnSpPr>
          <p:nvPr/>
        </p:nvCxnSpPr>
        <p:spPr>
          <a:xfrm flipV="1">
            <a:off x="6456040" y="4535541"/>
            <a:ext cx="2189256" cy="1643385"/>
          </a:xfrm>
          <a:prstGeom prst="bent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34" y="1196752"/>
            <a:ext cx="12190566" cy="5661248"/>
          </a:xfrm>
          <a:prstGeom prst="rect">
            <a:avLst/>
          </a:prstGeom>
        </p:spPr>
      </p:pic>
      <p:sp>
        <p:nvSpPr>
          <p:cNvPr id="3" name="矩形 2"/>
          <p:cNvSpPr/>
          <p:nvPr/>
        </p:nvSpPr>
        <p:spPr>
          <a:xfrm>
            <a:off x="4943872" y="4653136"/>
            <a:ext cx="93610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35960" y="5229200"/>
            <a:ext cx="755367"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294380" y="5467536"/>
            <a:ext cx="755367"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
        <p:nvSpPr>
          <p:cNvPr id="4" name="矩形 3"/>
          <p:cNvSpPr/>
          <p:nvPr/>
        </p:nvSpPr>
        <p:spPr>
          <a:xfrm>
            <a:off x="5240072" y="727995"/>
            <a:ext cx="1713290" cy="521425"/>
          </a:xfrm>
          <a:prstGeom prst="rect">
            <a:avLst/>
          </a:prstGeom>
        </p:spPr>
        <p:txBody>
          <a:bodyPr wrap="none">
            <a:spAutoFit/>
          </a:bodyPr>
          <a:lstStyle/>
          <a:p>
            <a:pPr>
              <a:lnSpc>
                <a:spcPts val="3730"/>
              </a:lnSpc>
            </a:pPr>
            <a:r>
              <a:rPr lang="zh-CN" altLang="en-US" sz="2400" spc="-16" dirty="0">
                <a:solidFill>
                  <a:srgbClr val="FF0000"/>
                </a:solidFill>
                <a:latin typeface="微软雅黑" panose="020B0503020204020204" pitchFamily="34" charset="-122"/>
                <a:ea typeface="微软雅黑" panose="020B0503020204020204" pitchFamily="34" charset="-122"/>
                <a:cs typeface="LOSEGO+SimHei" panose="02010609060101010101"/>
              </a:rPr>
              <a:t>零部件总览</a:t>
            </a:r>
            <a:endParaRPr lang="zh-CN" altLang="en-US" sz="2400" spc="-16" dirty="0">
              <a:solidFill>
                <a:srgbClr val="FF0000"/>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79376" y="1196752"/>
            <a:ext cx="7056784" cy="3970318"/>
          </a:xfrm>
          <a:prstGeom prst="rect">
            <a:avLst/>
          </a:prstGeom>
        </p:spPr>
        <p:txBody>
          <a:bodyPr wrap="square">
            <a:spAutoFit/>
          </a:bodyPr>
          <a:lstStyle/>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注意事项</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框架</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步进电机及麦克纳姆轮</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en-US" altLang="zh-CN" sz="2800" dirty="0">
                <a:solidFill>
                  <a:srgbClr val="000000"/>
                </a:solidFill>
                <a:latin typeface="微软雅黑" panose="020B0503020204020204" pitchFamily="34" charset="-122"/>
                <a:ea typeface="微软雅黑" panose="020B0503020204020204" pitchFamily="34" charset="-122"/>
                <a:cs typeface="PVKROR+Arial" panose="020B0604020202020204"/>
              </a:rPr>
              <a:t>Jetson NX</a:t>
            </a:r>
            <a:r>
              <a:rPr lang="zh-CN" altLang="en-US" sz="2800" spc="38" dirty="0">
                <a:solidFill>
                  <a:srgbClr val="000000"/>
                </a:solidFill>
                <a:latin typeface="微软雅黑" panose="020B0503020204020204" pitchFamily="34" charset="-122"/>
                <a:ea typeface="微软雅黑" panose="020B0503020204020204" pitchFamily="34" charset="-122"/>
                <a:cs typeface="PVKROR+Arial" panose="020B0604020202020204"/>
              </a:rPr>
              <a:t> </a:t>
            </a: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主控模块</a:t>
            </a:r>
            <a:r>
              <a:rPr lang="en-US" altLang="zh-CN" sz="2800" dirty="0">
                <a:solidFill>
                  <a:srgbClr val="000000"/>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摄像头</a:t>
            </a:r>
            <a:r>
              <a:rPr lang="en-US" altLang="zh-CN" sz="2800" dirty="0">
                <a:solidFill>
                  <a:srgbClr val="000000"/>
                </a:solidFill>
                <a:latin typeface="微软雅黑" panose="020B0503020204020204" pitchFamily="34" charset="-122"/>
                <a:ea typeface="微软雅黑" panose="020B0503020204020204" pitchFamily="34" charset="-122"/>
                <a:cs typeface="PVKROR+Arial" panose="020B0604020202020204"/>
              </a:rPr>
              <a:t>/</a:t>
            </a: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连线</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电源</a:t>
            </a:r>
            <a:endParaRPr lang="en-US" altLang="zh-CN"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a:p>
            <a:pPr marL="457200" indent="-457200">
              <a:lnSpc>
                <a:spcPct val="150000"/>
              </a:lnSpc>
              <a:buFont typeface="Arial" panose="020B0604020202020204" pitchFamily="34" charset="0"/>
              <a:buChar char="•"/>
            </a:pPr>
            <a:r>
              <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rPr>
              <a:t>调试</a:t>
            </a:r>
            <a:endParaRPr lang="zh-CN" altLang="en-US" sz="2800" dirty="0">
              <a:solidFill>
                <a:srgbClr val="000000"/>
              </a:solidFill>
              <a:latin typeface="微软雅黑" panose="020B0503020204020204" pitchFamily="34" charset="-122"/>
              <a:ea typeface="微软雅黑" panose="020B0503020204020204" pitchFamily="34" charset="-122"/>
              <a:cs typeface="LOSEGO+SimHei" panose="02010609060101010101"/>
            </a:endParaRPr>
          </a:p>
        </p:txBody>
      </p:sp>
      <p:sp>
        <p:nvSpPr>
          <p:cNvPr id="4" name="object 3"/>
          <p:cNvSpPr txBox="1"/>
          <p:nvPr/>
        </p:nvSpPr>
        <p:spPr>
          <a:xfrm>
            <a:off x="381000" y="306173"/>
            <a:ext cx="3770784" cy="474489"/>
          </a:xfrm>
          <a:prstGeom prst="rect">
            <a:avLst/>
          </a:prstGeom>
        </p:spPr>
        <p:txBody>
          <a:bodyPr vert="horz" wrap="square" lIns="0" tIns="0" rIns="0" bIns="0" rtlCol="0">
            <a:spAutoFit/>
          </a:bodyPr>
          <a:lstStyle/>
          <a:p>
            <a:pPr marL="0" marR="0">
              <a:lnSpc>
                <a:spcPts val="3730"/>
              </a:lnSpc>
              <a:spcBef>
                <a:spcPts val="0"/>
              </a:spcBef>
              <a:spcAft>
                <a:spcPts val="0"/>
              </a:spcAft>
            </a:pP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二、</a:t>
            </a:r>
            <a:r>
              <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rPr>
              <a:t> </a:t>
            </a:r>
            <a:r>
              <a:rPr lang="zh-CN" altLang="en-US" sz="3200" spc="-16" dirty="0">
                <a:solidFill>
                  <a:srgbClr val="0076CE"/>
                </a:solidFill>
                <a:latin typeface="微软雅黑" panose="020B0503020204020204" pitchFamily="34" charset="-122"/>
                <a:ea typeface="微软雅黑" panose="020B0503020204020204" pitchFamily="34" charset="-122"/>
                <a:cs typeface="LOSEGO+SimHei" panose="02010609060101010101"/>
              </a:rPr>
              <a:t>小车硬件介绍</a:t>
            </a:r>
            <a:endParaRPr lang="en-US" altLang="zh-CN" sz="3200" spc="-16" dirty="0">
              <a:solidFill>
                <a:srgbClr val="0076CE"/>
              </a:solidFill>
              <a:latin typeface="微软雅黑" panose="020B0503020204020204" pitchFamily="34" charset="-122"/>
              <a:ea typeface="微软雅黑" panose="020B0503020204020204" pitchFamily="34" charset="-122"/>
              <a:cs typeface="LOSEGO+SimHei" panose="02010609060101010101"/>
            </a:endParaRPr>
          </a:p>
        </p:txBody>
      </p:sp>
    </p:spTree>
  </p:cSld>
  <p:clrMapOvr>
    <a:masterClrMapping/>
  </p:clrMapOvr>
</p:sld>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5741</Words>
  <Application>WPS 演示</Application>
  <PresentationFormat>宽屏</PresentationFormat>
  <Paragraphs>657</Paragraphs>
  <Slides>66</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66</vt:i4>
      </vt:variant>
    </vt:vector>
  </HeadingPairs>
  <TitlesOfParts>
    <vt:vector size="87" baseType="lpstr">
      <vt:lpstr>Arial</vt:lpstr>
      <vt:lpstr>宋体</vt:lpstr>
      <vt:lpstr>Wingdings</vt:lpstr>
      <vt:lpstr>方正正粗黑简体</vt:lpstr>
      <vt:lpstr>黑体</vt:lpstr>
      <vt:lpstr>微软雅黑</vt:lpstr>
      <vt:lpstr>LOSEGO+SimHei</vt:lpstr>
      <vt:lpstr>PVKROR+Arial</vt:lpstr>
      <vt:lpstr>WKMIAR+Arial</vt:lpstr>
      <vt:lpstr>Times New Roman</vt:lpstr>
      <vt:lpstr>Arial Unicode MS</vt:lpstr>
      <vt:lpstr>等线 Light</vt:lpstr>
      <vt:lpstr>等线</vt:lpstr>
      <vt:lpstr>Times New Roman</vt:lpstr>
      <vt:lpstr>JGMGPN+Arial Bold</vt:lpstr>
      <vt:lpstr>PingFang SC</vt:lpstr>
      <vt:lpstr>SWAstro</vt:lpstr>
      <vt:lpstr>HPPFLN+Wingdings</vt:lpstr>
      <vt:lpstr>Calibri</vt:lpstr>
      <vt:lpstr>Theme Office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doc2pdf</dc:creator>
  <cp:lastModifiedBy>xiaoMo</cp:lastModifiedBy>
  <cp:revision>92</cp:revision>
  <dcterms:created xsi:type="dcterms:W3CDTF">2021-10-18T02:36:33Z</dcterms:created>
  <dcterms:modified xsi:type="dcterms:W3CDTF">2021-10-18T07:25:15Z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2782FEF2916C457FAB9CBD8053B83BD8</vt:lpwstr>
  </property>
  <property fmtid="{D5CDD505-2E9C-101B-9397-08002B2CF9AE}" pid="3" name="KSOProductBuildVer">
    <vt:lpwstr>2052-11.1.0.10700</vt:lpwstr>
  </property>
</Properties>
</file>