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09" r:id="rId3"/>
    <p:sldId id="362" r:id="rId4"/>
    <p:sldId id="310" r:id="rId5"/>
    <p:sldId id="311" r:id="rId6"/>
    <p:sldId id="374" r:id="rId7"/>
    <p:sldId id="435" r:id="rId8"/>
    <p:sldId id="436" r:id="rId9"/>
    <p:sldId id="437" r:id="rId10"/>
    <p:sldId id="438" r:id="rId11"/>
    <p:sldId id="439" r:id="rId12"/>
    <p:sldId id="440" r:id="rId13"/>
    <p:sldId id="441" r:id="rId15"/>
    <p:sldId id="442" r:id="rId16"/>
    <p:sldId id="448" r:id="rId17"/>
    <p:sldId id="443" r:id="rId18"/>
    <p:sldId id="444" r:id="rId19"/>
    <p:sldId id="445" r:id="rId20"/>
    <p:sldId id="446" r:id="rId21"/>
    <p:sldId id="447" r:id="rId22"/>
    <p:sldId id="449" r:id="rId23"/>
    <p:sldId id="450" r:id="rId24"/>
    <p:sldId id="451" r:id="rId25"/>
    <p:sldId id="452" r:id="rId26"/>
    <p:sldId id="453" r:id="rId27"/>
    <p:sldId id="454" r:id="rId28"/>
    <p:sldId id="455" r:id="rId29"/>
    <p:sldId id="456" r:id="rId30"/>
    <p:sldId id="457" r:id="rId31"/>
    <p:sldId id="458" r:id="rId32"/>
    <p:sldId id="459" r:id="rId33"/>
    <p:sldId id="460" r:id="rId34"/>
    <p:sldId id="337" r:id="rId35"/>
    <p:sldId id="434" r:id="rId36"/>
  </p:sldIdLst>
  <p:sldSz cx="12192000" cy="6858000"/>
  <p:notesSz cx="12192000" cy="6858000"/>
  <p:embeddedFontLst>
    <p:embeddedFont>
      <p:font typeface="微软雅黑" panose="020B0503020204020204" pitchFamily="34" charset="-122"/>
      <p:regular r:id="rId40"/>
    </p:embeddedFont>
    <p:embeddedFont>
      <p:font typeface="LOSEGO+SimHei" panose="02010609060101010101"/>
      <p:regular r:id="rId41"/>
    </p:embeddedFont>
    <p:embeddedFont>
      <p:font typeface="等线 Light" panose="02010600030101010101" charset="-122"/>
      <p:regular r:id="rId42"/>
    </p:embeddedFont>
    <p:embeddedFont>
      <p:font typeface="等线" panose="02010600030101010101" charset="-122"/>
      <p:regular r:id="rId4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298" y="96"/>
      </p:cViewPr>
      <p:guideLst>
        <p:guide orient="horz" pos="3153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font" Target="fonts/font4.fntdata"/><Relationship Id="rId42" Type="http://schemas.openxmlformats.org/officeDocument/2006/relationships/font" Target="fonts/font3.fntdata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7649B-AA95-4DFA-BA85-047DABC3A4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65956-8616-402B-96C0-8E8FB0847FF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综合各类因素来确认标注方式，量级，保密性，资质，成本交付时间</a:t>
            </a:r>
            <a:r>
              <a:rPr lang="zh-CN" altLang="en-US"/>
              <a:t>等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A319-9E82-4318-95B1-7F4F2080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D656-C619-4F69-BBB3-0C3E559D9C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A319-9E82-4318-95B1-7F4F2080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D656-C619-4F69-BBB3-0C3E559D9C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A319-9E82-4318-95B1-7F4F2080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D656-C619-4F69-BBB3-0C3E559D9C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9E92-0A32-40E4-A3F0-407EE2A381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628-D24B-4A88-8E61-52EF61CC85FD}" type="slidenum">
              <a:rPr lang="zh-CN" altLang="en-US" smtClean="0"/>
            </a:fld>
            <a:endParaRPr lang="zh-CN" altLang="en-US"/>
          </a:p>
        </p:txBody>
      </p:sp>
      <p:sp>
        <p:nvSpPr>
          <p:cNvPr id="7" name="日期占位符 1"/>
          <p:cNvSpPr txBox="1"/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C69E92-0A32-40E4-A3F0-407EE2A381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灯片编号占位符 3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8A4628-D24B-4A88-8E61-52EF61CC85FD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0" y="957620"/>
            <a:ext cx="12205236" cy="4942759"/>
          </a:xfrm>
          <a:custGeom>
            <a:avLst/>
            <a:gdLst>
              <a:gd name="connsiteX0" fmla="*/ 0 w 12205236"/>
              <a:gd name="connsiteY0" fmla="*/ 0 h 4942759"/>
              <a:gd name="connsiteX1" fmla="*/ 12192000 w 12205236"/>
              <a:gd name="connsiteY1" fmla="*/ 0 h 4942759"/>
              <a:gd name="connsiteX2" fmla="*/ 12192000 w 12205236"/>
              <a:gd name="connsiteY2" fmla="*/ 1773260 h 4942759"/>
              <a:gd name="connsiteX3" fmla="*/ 12205236 w 12205236"/>
              <a:gd name="connsiteY3" fmla="*/ 1773260 h 4942759"/>
              <a:gd name="connsiteX4" fmla="*/ 12205236 w 12205236"/>
              <a:gd name="connsiteY4" fmla="*/ 3569397 h 4942759"/>
              <a:gd name="connsiteX5" fmla="*/ 12205236 w 12205236"/>
              <a:gd name="connsiteY5" fmla="*/ 3581118 h 4942759"/>
              <a:gd name="connsiteX6" fmla="*/ 12205236 w 12205236"/>
              <a:gd name="connsiteY6" fmla="*/ 4473622 h 4942759"/>
              <a:gd name="connsiteX7" fmla="*/ 11994800 w 12205236"/>
              <a:gd name="connsiteY7" fmla="*/ 4362352 h 4942759"/>
              <a:gd name="connsiteX8" fmla="*/ 11153060 w 12205236"/>
              <a:gd name="connsiteY8" fmla="*/ 4072245 h 4942759"/>
              <a:gd name="connsiteX9" fmla="*/ 9006623 w 12205236"/>
              <a:gd name="connsiteY9" fmla="*/ 4079904 h 4942759"/>
              <a:gd name="connsiteX10" fmla="*/ 6186792 w 12205236"/>
              <a:gd name="connsiteY10" fmla="*/ 4585439 h 4942759"/>
              <a:gd name="connsiteX11" fmla="*/ 2861917 w 12205236"/>
              <a:gd name="connsiteY11" fmla="*/ 4937783 h 4942759"/>
              <a:gd name="connsiteX12" fmla="*/ 1146871 w 12205236"/>
              <a:gd name="connsiteY12" fmla="*/ 4761611 h 4942759"/>
              <a:gd name="connsiteX13" fmla="*/ 168348 w 12205236"/>
              <a:gd name="connsiteY13" fmla="*/ 4340331 h 4942759"/>
              <a:gd name="connsiteX14" fmla="*/ 66738 w 12205236"/>
              <a:gd name="connsiteY14" fmla="*/ 4276429 h 4942759"/>
              <a:gd name="connsiteX15" fmla="*/ 0 w 12205236"/>
              <a:gd name="connsiteY15" fmla="*/ 4228556 h 4942759"/>
              <a:gd name="connsiteX16" fmla="*/ 0 w 12205236"/>
              <a:gd name="connsiteY16" fmla="*/ 3335590 h 4942759"/>
              <a:gd name="connsiteX17" fmla="*/ 0 w 12205236"/>
              <a:gd name="connsiteY17" fmla="*/ 3324331 h 4942759"/>
              <a:gd name="connsiteX18" fmla="*/ 0 w 12205236"/>
              <a:gd name="connsiteY18" fmla="*/ 1773260 h 4942759"/>
              <a:gd name="connsiteX19" fmla="*/ 0 w 12205236"/>
              <a:gd name="connsiteY19" fmla="*/ 1773260 h 494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205236" h="4942759">
                <a:moveTo>
                  <a:pt x="0" y="0"/>
                </a:moveTo>
                <a:lnTo>
                  <a:pt x="12192000" y="0"/>
                </a:lnTo>
                <a:lnTo>
                  <a:pt x="12192000" y="1773260"/>
                </a:lnTo>
                <a:lnTo>
                  <a:pt x="12205236" y="1773260"/>
                </a:lnTo>
                <a:lnTo>
                  <a:pt x="12205236" y="3569397"/>
                </a:lnTo>
                <a:lnTo>
                  <a:pt x="12205236" y="3581118"/>
                </a:lnTo>
                <a:lnTo>
                  <a:pt x="12205236" y="4473622"/>
                </a:lnTo>
                <a:lnTo>
                  <a:pt x="11994800" y="4362352"/>
                </a:lnTo>
                <a:cubicBezTo>
                  <a:pt x="11739648" y="4237564"/>
                  <a:pt x="11459944" y="4127138"/>
                  <a:pt x="11153060" y="4072245"/>
                </a:cubicBezTo>
                <a:cubicBezTo>
                  <a:pt x="10539291" y="3962456"/>
                  <a:pt x="9834334" y="3994371"/>
                  <a:pt x="9006623" y="4079904"/>
                </a:cubicBezTo>
                <a:cubicBezTo>
                  <a:pt x="8178911" y="4165436"/>
                  <a:pt x="7210909" y="4442459"/>
                  <a:pt x="6186792" y="4585439"/>
                </a:cubicBezTo>
                <a:cubicBezTo>
                  <a:pt x="5162675" y="4728418"/>
                  <a:pt x="3701904" y="4908420"/>
                  <a:pt x="2861917" y="4937783"/>
                </a:cubicBezTo>
                <a:cubicBezTo>
                  <a:pt x="2021930" y="4967145"/>
                  <a:pt x="1595799" y="4861186"/>
                  <a:pt x="1146871" y="4761611"/>
                </a:cubicBezTo>
                <a:cubicBezTo>
                  <a:pt x="697943" y="4662035"/>
                  <a:pt x="440159" y="4497354"/>
                  <a:pt x="168348" y="4340331"/>
                </a:cubicBezTo>
                <a:cubicBezTo>
                  <a:pt x="134373" y="4320704"/>
                  <a:pt x="100395" y="4299201"/>
                  <a:pt x="66738" y="4276429"/>
                </a:cubicBezTo>
                <a:lnTo>
                  <a:pt x="0" y="4228556"/>
                </a:lnTo>
                <a:lnTo>
                  <a:pt x="0" y="3335590"/>
                </a:lnTo>
                <a:lnTo>
                  <a:pt x="0" y="3324331"/>
                </a:lnTo>
                <a:lnTo>
                  <a:pt x="0" y="1773260"/>
                </a:lnTo>
                <a:lnTo>
                  <a:pt x="0" y="1773260"/>
                </a:lnTo>
                <a:close/>
              </a:path>
            </a:pathLst>
          </a:custGeom>
          <a:gradFill>
            <a:gsLst>
              <a:gs pos="44000">
                <a:srgbClr val="003F98"/>
              </a:gs>
              <a:gs pos="100000">
                <a:srgbClr val="003F98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10" name="图片 9" descr="河边城市的建筑&#10;&#10;描述已自动生成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24" r="99076">
                        <a14:foregroundMark x1="6851" y1="41509" x2="6851" y2="53208"/>
                        <a14:foregroundMark x1="6851" y1="53208" x2="3772" y2="73962"/>
                        <a14:foregroundMark x1="3772" y1="73962" x2="1155" y2="65849"/>
                        <a14:foregroundMark x1="1155" y1="65849" x2="4080" y2="75849"/>
                        <a14:foregroundMark x1="4080" y1="75849" x2="18399" y2="80189"/>
                        <a14:foregroundMark x1="18399" y1="80189" x2="25404" y2="79434"/>
                        <a14:foregroundMark x1="25404" y1="79434" x2="28945" y2="72642"/>
                        <a14:foregroundMark x1="28945" y1="72642" x2="28176" y2="61698"/>
                        <a14:foregroundMark x1="28176" y1="61698" x2="25096" y2="55094"/>
                        <a14:foregroundMark x1="25096" y1="55094" x2="33410" y2="55660"/>
                        <a14:foregroundMark x1="33410" y1="55660" x2="39877" y2="68868"/>
                        <a14:foregroundMark x1="39877" y1="68868" x2="44650" y2="73019"/>
                        <a14:foregroundMark x1="44650" y1="73019" x2="55735" y2="74906"/>
                        <a14:foregroundMark x1="55735" y1="74906" x2="59892" y2="73962"/>
                        <a14:foregroundMark x1="59892" y1="73962" x2="64665" y2="69057"/>
                        <a14:foregroundMark x1="64665" y1="69057" x2="66359" y2="60000"/>
                        <a14:foregroundMark x1="66359" y1="60000" x2="69053" y2="67358"/>
                        <a14:foregroundMark x1="69053" y1="67358" x2="70824" y2="75849"/>
                        <a14:foregroundMark x1="70824" y1="75849" x2="77829" y2="71132"/>
                        <a14:foregroundMark x1="77829" y1="71132" x2="80523" y2="63774"/>
                        <a14:foregroundMark x1="80523" y1="63774" x2="92610" y2="72075"/>
                        <a14:foregroundMark x1="92610" y1="72075" x2="94765" y2="60566"/>
                        <a14:foregroundMark x1="94765" y1="60566" x2="93072" y2="42830"/>
                        <a14:foregroundMark x1="4465" y1="48113" x2="5389" y2="60566"/>
                        <a14:foregroundMark x1="5389" y1="60566" x2="2002" y2="67925"/>
                        <a14:foregroundMark x1="2002" y1="67925" x2="539" y2="76981"/>
                        <a14:foregroundMark x1="539" y1="76981" x2="2309" y2="96038"/>
                        <a14:foregroundMark x1="2309" y1="96038" x2="91378" y2="96038"/>
                        <a14:foregroundMark x1="91378" y1="96038" x2="95304" y2="93585"/>
                        <a14:foregroundMark x1="95304" y1="93585" x2="98537" y2="70189"/>
                        <a14:foregroundMark x1="98306" y1="93962" x2="99307" y2="99811"/>
                        <a14:foregroundMark x1="74442" y1="53208" x2="73287" y2="52453"/>
                        <a14:foregroundMark x1="74519" y1="52453" x2="74750" y2="53774"/>
                        <a14:foregroundMark x1="77136" y1="55283" x2="77444" y2="55660"/>
                        <a14:foregroundMark x1="71517" y1="51132" x2="71594" y2="53962"/>
                        <a14:foregroundMark x1="29176" y1="51132" x2="29792" y2="51887"/>
                        <a14:foregroundMark x1="36490" y1="52830" x2="37028" y2="54717"/>
                        <a14:foregroundMark x1="36182" y1="53396" x2="35258" y2="54528"/>
                        <a14:foregroundMark x1="38876" y1="56038" x2="39184" y2="56415"/>
                        <a14:foregroundMark x1="48807" y1="62642" x2="51963" y2="63396"/>
                        <a14:foregroundMark x1="6082" y1="47547" x2="5004" y2="75094"/>
                        <a14:foregroundMark x1="5004" y1="75094" x2="1155" y2="71698"/>
                        <a14:foregroundMark x1="1155" y1="71698" x2="2002" y2="96604"/>
                        <a14:foregroundMark x1="2002" y1="96604" x2="5235" y2="98113"/>
                        <a14:foregroundMark x1="1694" y1="98302" x2="30023" y2="99811"/>
                        <a14:foregroundMark x1="49962" y1="62453" x2="52810" y2="62830"/>
                        <a14:foregroundMark x1="2771" y1="96415" x2="3926" y2="99811"/>
                        <a14:foregroundMark x1="2771" y1="96415" x2="924" y2="94528"/>
                        <a14:backgroundMark x1="2771" y1="15472" x2="14781" y2="34340"/>
                        <a14:backgroundMark x1="14781" y1="34340" x2="15935" y2="44906"/>
                        <a14:backgroundMark x1="15935" y1="44906" x2="19092" y2="51698"/>
                        <a14:backgroundMark x1="19092" y1="51698" x2="20554" y2="39811"/>
                        <a14:backgroundMark x1="20554" y1="39811" x2="26713" y2="37736"/>
                        <a14:backgroundMark x1="26713" y1="37736" x2="36875" y2="40755"/>
                        <a14:backgroundMark x1="36875" y1="40755" x2="42879" y2="47170"/>
                        <a14:backgroundMark x1="42879" y1="47170" x2="45420" y2="56415"/>
                        <a14:backgroundMark x1="45420" y1="56415" x2="49192" y2="45283"/>
                        <a14:backgroundMark x1="49192" y1="45283" x2="54119" y2="48113"/>
                        <a14:backgroundMark x1="54119" y1="48113" x2="55427" y2="57358"/>
                        <a14:backgroundMark x1="55427" y1="57358" x2="58661" y2="36038"/>
                        <a14:backgroundMark x1="58661" y1="36038" x2="62433" y2="33019"/>
                        <a14:backgroundMark x1="62433" y1="33019" x2="77444" y2="39057"/>
                        <a14:backgroundMark x1="77444" y1="39057" x2="81216" y2="44906"/>
                        <a14:backgroundMark x1="81216" y1="44906" x2="85373" y2="25283"/>
                        <a14:backgroundMark x1="85373" y1="25283" x2="90916" y2="22453"/>
                        <a14:backgroundMark x1="90916" y1="22453" x2="94457" y2="29811"/>
                        <a14:backgroundMark x1="94457" y1="29811" x2="98537" y2="47925"/>
                        <a14:backgroundMark x1="98537" y1="47925" x2="99384" y2="637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3236" y="1883119"/>
            <a:ext cx="12192000" cy="497488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1" y="-1"/>
            <a:ext cx="12205235" cy="2817723"/>
          </a:xfrm>
          <a:prstGeom prst="rect">
            <a:avLst/>
          </a:prstGeom>
          <a:solidFill>
            <a:srgbClr val="00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zh-CN" altLang="en-US" dirty="0"/>
          </a:p>
        </p:txBody>
      </p:sp>
      <p:pic>
        <p:nvPicPr>
          <p:cNvPr id="12" name="图片 11" descr="图片包含 游戏机, 房间&#10;&#10;描述已自动生成"/>
          <p:cNvPicPr>
            <a:picLocks noChangeAspect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93" b="96440" l="4210" r="98253">
                        <a14:foregroundMark x1="22875" y1="14082" x2="50834" y2="51345"/>
                        <a14:foregroundMark x1="50834" y1="51345" x2="65687" y2="85285"/>
                        <a14:foregroundMark x1="65687" y1="85285" x2="71962" y2="89478"/>
                        <a14:foregroundMark x1="71962" y1="89478" x2="78793" y2="85285"/>
                        <a14:foregroundMark x1="78793" y1="85285" x2="83797" y2="78323"/>
                        <a14:foregroundMark x1="83797" y1="78323" x2="87847" y2="39794"/>
                        <a14:foregroundMark x1="87847" y1="39794" x2="87292" y2="24051"/>
                        <a14:foregroundMark x1="87292" y1="24051" x2="31136" y2="54272"/>
                        <a14:foregroundMark x1="31136" y1="54272" x2="14456" y2="67563"/>
                        <a14:foregroundMark x1="14456" y1="67563" x2="13582" y2="57991"/>
                        <a14:foregroundMark x1="13582" y1="57991" x2="29627" y2="28639"/>
                        <a14:foregroundMark x1="29627" y1="28639" x2="26450" y2="21361"/>
                        <a14:foregroundMark x1="26450" y1="21361" x2="16998" y2="24604"/>
                        <a14:foregroundMark x1="16998" y1="24604" x2="10564" y2="29035"/>
                        <a14:foregroundMark x1="10564" y1="29035" x2="65608" y2="56566"/>
                        <a14:foregroundMark x1="65608" y1="56566" x2="73630" y2="64794"/>
                        <a14:foregroundMark x1="73630" y1="64794" x2="81732" y2="68908"/>
                        <a14:foregroundMark x1="81732" y1="68908" x2="88959" y2="69383"/>
                        <a14:foregroundMark x1="88959" y1="69383" x2="37808" y2="84177"/>
                        <a14:foregroundMark x1="37808" y1="84177" x2="37967" y2="92089"/>
                        <a14:foregroundMark x1="37967" y1="92089" x2="62510" y2="14320"/>
                        <a14:foregroundMark x1="62510" y1="14320" x2="60127" y2="6962"/>
                        <a14:foregroundMark x1="60127" y1="6962" x2="51867" y2="5538"/>
                        <a14:foregroundMark x1="51867" y1="5538" x2="43288" y2="7911"/>
                        <a14:foregroundMark x1="43288" y1="7911" x2="37252" y2="11867"/>
                        <a14:foregroundMark x1="37252" y1="11867" x2="26926" y2="26108"/>
                        <a14:foregroundMark x1="26926" y1="26108" x2="34790" y2="19225"/>
                        <a14:foregroundMark x1="34790" y1="19225" x2="55600" y2="16377"/>
                        <a14:foregroundMark x1="55600" y1="16377" x2="66402" y2="17563"/>
                        <a14:foregroundMark x1="66402" y1="17563" x2="83956" y2="50949"/>
                        <a14:foregroundMark x1="83956" y1="50949" x2="88165" y2="70174"/>
                        <a14:foregroundMark x1="88165" y1="70174" x2="86497" y2="78323"/>
                        <a14:foregroundMark x1="86497" y1="78323" x2="73948" y2="59968"/>
                        <a14:foregroundMark x1="73948" y1="59968" x2="66640" y2="26345"/>
                        <a14:foregroundMark x1="66640" y1="26345" x2="55044" y2="38528"/>
                        <a14:foregroundMark x1="55044" y1="38528" x2="46227" y2="59019"/>
                        <a14:foregroundMark x1="46227" y1="59019" x2="45592" y2="78481"/>
                        <a14:foregroundMark x1="45592" y1="78481" x2="57903" y2="76028"/>
                        <a14:foregroundMark x1="57903" y1="76028" x2="55600" y2="67642"/>
                        <a14:foregroundMark x1="55600" y1="67642" x2="35346" y2="53006"/>
                        <a14:foregroundMark x1="35346" y1="53006" x2="28674" y2="61472"/>
                        <a14:foregroundMark x1="28674" y1="61472" x2="27879" y2="69304"/>
                        <a14:foregroundMark x1="27879" y1="69304" x2="33042" y2="77690"/>
                        <a14:foregroundMark x1="33042" y1="77690" x2="29388" y2="84415"/>
                        <a14:foregroundMark x1="29388" y1="84415" x2="11438" y2="56804"/>
                        <a14:foregroundMark x1="11438" y1="56804" x2="11835" y2="37896"/>
                        <a14:foregroundMark x1="11835" y1="37896" x2="14853" y2="28956"/>
                        <a14:foregroundMark x1="14853" y1="28956" x2="22716" y2="24288"/>
                        <a14:foregroundMark x1="22716" y1="24288" x2="56712" y2="18117"/>
                        <a14:foregroundMark x1="56712" y1="18117" x2="67117" y2="22310"/>
                        <a14:foregroundMark x1="67117" y1="22310" x2="72597" y2="27453"/>
                        <a14:foregroundMark x1="72597" y1="27453" x2="89833" y2="65111"/>
                        <a14:foregroundMark x1="89833" y1="65111" x2="86180" y2="71598"/>
                        <a14:foregroundMark x1="86180" y1="71598" x2="58777" y2="93750"/>
                        <a14:foregroundMark x1="58777" y1="93750" x2="31215" y2="78560"/>
                        <a14:foregroundMark x1="31215" y1="78560" x2="18268" y2="84731"/>
                        <a14:foregroundMark x1="18268" y1="84731" x2="18983" y2="83386"/>
                        <a14:foregroundMark x1="42971" y1="10522" x2="45512" y2="19066"/>
                        <a14:foregroundMark x1="45512" y1="19066" x2="52423" y2="13449"/>
                        <a14:foregroundMark x1="52423" y1="13449" x2="51787" y2="6092"/>
                        <a14:foregroundMark x1="51787" y1="6092" x2="77284" y2="34415"/>
                        <a14:foregroundMark x1="77284" y1="34415" x2="86100" y2="35680"/>
                        <a14:foregroundMark x1="86100" y1="35680" x2="92613" y2="38845"/>
                        <a14:foregroundMark x1="92613" y1="38845" x2="89436" y2="57278"/>
                        <a14:foregroundMark x1="89436" y1="57278" x2="81096" y2="59494"/>
                        <a14:foregroundMark x1="81096" y1="59494" x2="50199" y2="56883"/>
                        <a14:foregroundMark x1="50199" y1="56883" x2="17712" y2="43592"/>
                        <a14:foregroundMark x1="17712" y1="43592" x2="9690" y2="45807"/>
                        <a14:foregroundMark x1="9690" y1="45807" x2="5322" y2="52294"/>
                        <a14:foregroundMark x1="5322" y1="52294" x2="16283" y2="22152"/>
                        <a14:foregroundMark x1="16283" y1="22152" x2="34154" y2="14161"/>
                        <a14:foregroundMark x1="34154" y1="14161" x2="46227" y2="17326"/>
                        <a14:foregroundMark x1="46227" y1="17326" x2="52025" y2="28797"/>
                        <a14:foregroundMark x1="52025" y1="28797" x2="53455" y2="62342"/>
                        <a14:foregroundMark x1="53455" y1="62342" x2="51152" y2="73972"/>
                        <a14:foregroundMark x1="51152" y1="73972" x2="63860" y2="69146"/>
                        <a14:foregroundMark x1="63860" y1="69146" x2="64496" y2="60127"/>
                        <a14:foregroundMark x1="64496" y1="60127" x2="65687" y2="68908"/>
                        <a14:foregroundMark x1="65687" y1="68908" x2="48292" y2="64873"/>
                        <a14:foregroundMark x1="48292" y1="64873" x2="34154" y2="57041"/>
                        <a14:foregroundMark x1="34154" y1="57041" x2="32883" y2="68908"/>
                        <a14:foregroundMark x1="32883" y1="68908" x2="38602" y2="76108"/>
                        <a14:foregroundMark x1="38602" y1="76108" x2="28356" y2="82358"/>
                        <a14:foregroundMark x1="28356" y1="82358" x2="44400" y2="88212"/>
                        <a14:foregroundMark x1="44400" y1="88212" x2="52423" y2="88924"/>
                        <a14:foregroundMark x1="52423" y1="88924" x2="60048" y2="88212"/>
                        <a14:foregroundMark x1="60048" y1="88212" x2="66561" y2="84494"/>
                        <a14:foregroundMark x1="66561" y1="84494" x2="94440" y2="55696"/>
                        <a14:foregroundMark x1="63542" y1="6883" x2="41144" y2="5696"/>
                        <a14:foregroundMark x1="41144" y1="5696" x2="20572" y2="15823"/>
                        <a14:foregroundMark x1="20572" y1="15823" x2="4845" y2="43038"/>
                        <a14:foregroundMark x1="4845" y1="43038" x2="7228" y2="65823"/>
                        <a14:foregroundMark x1="7228" y1="65823" x2="10167" y2="73180"/>
                        <a14:foregroundMark x1="10167" y1="73180" x2="26052" y2="88608"/>
                        <a14:foregroundMark x1="26052" y1="88608" x2="39714" y2="94699"/>
                        <a14:foregroundMark x1="39714" y1="94699" x2="54091" y2="96440"/>
                        <a14:foregroundMark x1="54091" y1="96440" x2="69102" y2="92801"/>
                        <a14:foregroundMark x1="69102" y1="92801" x2="75536" y2="89320"/>
                        <a14:foregroundMark x1="75536" y1="89320" x2="86100" y2="78877"/>
                        <a14:foregroundMark x1="9929" y1="29193" x2="4210" y2="52690"/>
                        <a14:foregroundMark x1="4210" y1="52690" x2="4210" y2="60285"/>
                        <a14:foregroundMark x1="4210" y1="60285" x2="8340" y2="65823"/>
                        <a14:foregroundMark x1="50675" y1="4430" x2="78157" y2="15111"/>
                        <a14:foregroundMark x1="78157" y1="15111" x2="84512" y2="19937"/>
                        <a14:foregroundMark x1="84512" y1="19937" x2="88721" y2="26899"/>
                        <a14:foregroundMark x1="90389" y1="26424" x2="96426" y2="40744"/>
                        <a14:foregroundMark x1="96426" y1="40744" x2="95393" y2="62975"/>
                        <a14:foregroundMark x1="95393" y1="62975" x2="89277" y2="76741"/>
                        <a14:foregroundMark x1="89277" y1="76741" x2="86418" y2="79984"/>
                        <a14:foregroundMark x1="15886" y1="34098" x2="15886" y2="40744"/>
                        <a14:foregroundMark x1="34631" y1="70016" x2="66878" y2="73339"/>
                        <a14:foregroundMark x1="66878" y1="73339" x2="70532" y2="66772"/>
                        <a14:foregroundMark x1="70532" y1="66772" x2="69420" y2="65823"/>
                        <a14:foregroundMark x1="67514" y1="19620" x2="74265" y2="23022"/>
                        <a14:foregroundMark x1="74265" y1="23022" x2="83241" y2="36788"/>
                        <a14:foregroundMark x1="83241" y1="36788" x2="83479" y2="41218"/>
                        <a14:foregroundMark x1="63542" y1="6408" x2="78396" y2="15348"/>
                        <a14:foregroundMark x1="97855" y1="48418" x2="97697" y2="53481"/>
                        <a14:foregroundMark x1="76013" y1="18987" x2="76172" y2="24446"/>
                        <a14:foregroundMark x1="98253" y1="48022" x2="98253" y2="49604"/>
                        <a14:foregroundMark x1="98173" y1="47864" x2="98173" y2="54984"/>
                        <a14:foregroundMark x1="23987" y1="21203" x2="13741" y2="52927"/>
                        <a14:foregroundMark x1="13741" y1="52927" x2="8658" y2="58149"/>
                        <a14:foregroundMark x1="8658" y1="58149" x2="10167" y2="65348"/>
                        <a14:foregroundMark x1="10167" y1="65348" x2="17792" y2="62342"/>
                        <a14:foregroundMark x1="17792" y1="62342" x2="21525" y2="53877"/>
                        <a14:foregroundMark x1="21525" y1="53877" x2="22637" y2="64003"/>
                        <a14:foregroundMark x1="22637" y1="64003" x2="31851" y2="89557"/>
                        <a14:foregroundMark x1="31851" y1="89557" x2="39555" y2="92722"/>
                        <a14:foregroundMark x1="39555" y1="92722" x2="47577" y2="93750"/>
                        <a14:foregroundMark x1="47577" y1="93750" x2="57824" y2="78718"/>
                        <a14:foregroundMark x1="57824" y1="78718" x2="71009" y2="32674"/>
                        <a14:foregroundMark x1="71009" y1="32674" x2="80064" y2="18829"/>
                        <a14:foregroundMark x1="32883" y1="29351" x2="42017" y2="33307"/>
                        <a14:foregroundMark x1="42017" y1="33307" x2="58062" y2="55854"/>
                        <a14:foregroundMark x1="58062" y1="55854" x2="61239" y2="64161"/>
                        <a14:foregroundMark x1="61239" y1="64161" x2="53852" y2="65981"/>
                        <a14:foregroundMark x1="53852" y1="65981" x2="38761" y2="64636"/>
                        <a14:foregroundMark x1="38761" y1="64636" x2="30342" y2="60443"/>
                        <a14:foregroundMark x1="30342" y1="60443" x2="21843" y2="65348"/>
                        <a14:foregroundMark x1="21843" y1="65348" x2="17156" y2="79193"/>
                        <a14:foregroundMark x1="17156" y1="79193" x2="17156" y2="79905"/>
                        <a14:foregroundMark x1="46545" y1="26582" x2="45115" y2="44383"/>
                        <a14:foregroundMark x1="45115" y1="44383" x2="23193" y2="61313"/>
                        <a14:foregroundMark x1="23193" y1="61313" x2="16203" y2="65032"/>
                        <a14:foregroundMark x1="16203" y1="65032" x2="11041" y2="70095"/>
                        <a14:foregroundMark x1="11041" y1="70095" x2="15091" y2="76424"/>
                        <a14:foregroundMark x1="15091" y1="76424" x2="18983" y2="77215"/>
                        <a14:foregroundMark x1="47975" y1="31566" x2="46148" y2="360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7207" y="716114"/>
            <a:ext cx="1077586" cy="10818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318045" y="2405547"/>
            <a:ext cx="5555910" cy="914570"/>
          </a:xfrm>
        </p:spPr>
        <p:txBody>
          <a:bodyPr anchor="b">
            <a:noAutofit/>
          </a:bodyPr>
          <a:lstStyle>
            <a:lvl1pPr algn="dist">
              <a:defRPr sz="660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defRPr>
            </a:lvl1pPr>
          </a:lstStyle>
          <a:p>
            <a:r>
              <a:rPr lang="zh-CN" altLang="en-US" dirty="0"/>
              <a:t>单击此处编辑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8045" y="3340150"/>
            <a:ext cx="5555910" cy="345718"/>
          </a:xfrm>
        </p:spPr>
        <p:txBody>
          <a:bodyPr>
            <a:normAutofit/>
          </a:bodyPr>
          <a:lstStyle>
            <a:lvl1pPr marL="0" indent="0" algn="dist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A319-9E82-4318-95B1-7F4F2080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D656-C619-4F69-BBB3-0C3E559D9C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A319-9E82-4318-95B1-7F4F2080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D656-C619-4F69-BBB3-0C3E559D9C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A319-9E82-4318-95B1-7F4F2080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D656-C619-4F69-BBB3-0C3E559D9C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A319-9E82-4318-95B1-7F4F2080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D656-C619-4F69-BBB3-0C3E559D9C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A319-9E82-4318-95B1-7F4F2080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D656-C619-4F69-BBB3-0C3E559D9C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A319-9E82-4318-95B1-7F4F2080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D656-C619-4F69-BBB3-0C3E559D9C48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7863" y="176512"/>
            <a:ext cx="3683532" cy="1001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A319-9E82-4318-95B1-7F4F2080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D656-C619-4F69-BBB3-0C3E559D9C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A319-9E82-4318-95B1-7F4F2080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D656-C619-4F69-BBB3-0C3E559D9C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6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A319-9E82-4318-95B1-7F4F208021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BD656-C619-4F69-BBB3-0C3E559D9C4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839421" y="1989738"/>
            <a:ext cx="10513168" cy="110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开车</a:t>
            </a:r>
            <a:r>
              <a:rPr lang="en-US" altLang="zh-CN" sz="4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——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数据集介绍</a:t>
            </a:r>
            <a:endParaRPr sz="4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21123" y="4941168"/>
            <a:ext cx="291592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常晨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7863" y="176512"/>
            <a:ext cx="3683532" cy="100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数据集的</a:t>
            </a:r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划分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7080" y="2059940"/>
            <a:ext cx="1118679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Clr>
                <a:srgbClr val="2E75B6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按任务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划分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针对不同的任务，分为不同的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数据集。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比如：分类数据集、实体数据集、分词数据集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Clr>
                <a:srgbClr val="548235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领域划分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体育、医疗、影视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一、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数据集的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概念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数据集创建的主要</a:t>
            </a:r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635" y="2637155"/>
            <a:ext cx="11310620" cy="34340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8635" y="1629410"/>
            <a:ext cx="100393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20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一个标准数据集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的标注模式：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三大类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一、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数据集的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概念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31950" y="908685"/>
            <a:ext cx="427482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ea1JpnChsDbPeriod"/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一、数据集的概念</a:t>
            </a:r>
            <a:endParaRPr lang="zh-CN" altLang="zh-CN" sz="2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二、数据集的原理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三、数据集的使用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381000" y="306173"/>
            <a:ext cx="2762672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课程安排</a:t>
            </a:r>
            <a:endParaRPr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二、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的原理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明确目标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7080" y="2059940"/>
            <a:ext cx="11186795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Clr>
                <a:srgbClr val="FFC000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任务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是什么？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要解决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什么问题。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标注工作的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范围？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覆盖的深度和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广度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Clr>
                <a:srgbClr val="9DC3E6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整体目标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是什么：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9DC3E6"/>
              </a:buClr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想要达到的具体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指标。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二、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的原理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数据集的基本</a:t>
            </a:r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特性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7080" y="2059940"/>
            <a:ext cx="11186795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Clr>
                <a:srgbClr val="7030A0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量级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数据量级应该能够反映模型目标应用的实际数据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量级。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Clr>
                <a:srgbClr val="FFFF00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质量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充分考虑真实情况，覆盖数据精度、数据噪声、数据缺失等情况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Clr>
                <a:srgbClr val="70AD47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一致性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9DC3E6"/>
              </a:buClr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考虑样本数据的均衡分布，样本的标注类别分布应与真实分布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保持一致。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二、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的原理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7080" y="2059940"/>
            <a:ext cx="11186795" cy="2183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Clr>
                <a:srgbClr val="FF0000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数据集的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划分：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一个标准数据集应包含：训练集、验证集和测试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集。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1360" y="3213100"/>
            <a:ext cx="8415020" cy="33686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二、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的原理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训练集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7080" y="2059940"/>
            <a:ext cx="11186795" cy="2045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Clr>
                <a:srgbClr val="4472C4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用来训练模型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005" y="2997200"/>
            <a:ext cx="10354310" cy="32454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二、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的原理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</a:t>
            </a:r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7080" y="2059940"/>
            <a:ext cx="1118679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Clr>
                <a:srgbClr val="4472C4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用来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验证模型在新数据上的表现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buClr>
                <a:srgbClr val="4472C4"/>
              </a:buClr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同时通过调整超参数，让模型处于最好的状态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5555" y="3068955"/>
            <a:ext cx="9660890" cy="3546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二、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的原理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</a:t>
            </a:r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7080" y="2061210"/>
            <a:ext cx="11186795" cy="3384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Clr>
                <a:srgbClr val="4472C4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4472C4"/>
              </a:buClr>
              <a:buFont typeface="Wingdings" panose="05000000000000000000" charset="0"/>
              <a:buNone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验证集不像训练集和测试集，它是非必需的。如果不需要调整超参数，就可以不使用验证集，直接用测试集来评估效果。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4472C4"/>
              </a:buClr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验证集评估出来的效果并非模型的最终效果，主要是用来调整超参数的，模型最终效果以测试集的评估结果为准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二、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的原理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</a:t>
            </a:r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7080" y="2059940"/>
            <a:ext cx="11186795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Clr>
                <a:srgbClr val="4472C4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做最终的评估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buClr>
                <a:srgbClr val="4472C4"/>
              </a:buClr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通过测试集的评估，会得到一些最终的评估指标，例如：准确率、精确率、召回率、F1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值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5460" y="3357245"/>
            <a:ext cx="9036050" cy="3295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31950" y="908685"/>
            <a:ext cx="427482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ea1JpnChsDbPeriod"/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一、数据集的概念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二、数据集的原理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三、数据集的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381000" y="306173"/>
            <a:ext cx="2762672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课程安排</a:t>
            </a:r>
            <a:endParaRPr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二、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的原理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数据集的</a:t>
            </a:r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划分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7080" y="2059940"/>
            <a:ext cx="11186795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Clr>
                <a:srgbClr val="002060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划分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buClr>
                <a:srgbClr val="4472C4"/>
              </a:buClr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留出法、交叉验证法、自助法等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3068955"/>
            <a:ext cx="9611360" cy="3091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35955" y="6309360"/>
            <a:ext cx="171005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二、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的原理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交叉验证</a:t>
            </a:r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935" y="1988820"/>
            <a:ext cx="10044430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Clr>
                <a:srgbClr val="7030A0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留出法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按照固定比例将数据集静态的划分为训练集、验证集、测试集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Clr>
                <a:srgbClr val="FFFF00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留一法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测试集都只有一个样本，一般在数据缺乏时使用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Clr>
                <a:srgbClr val="70AD47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k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折交叉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验证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9DC3E6"/>
              </a:buClr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一种动态验证的方式，可以降低数据划分带来的影响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二、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的原理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折交叉验证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935" y="1988820"/>
            <a:ext cx="1004443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14350" indent="-514350" fontAlgn="auto">
              <a:lnSpc>
                <a:spcPct val="150000"/>
              </a:lnSpc>
              <a:buClr>
                <a:srgbClr val="4472C4"/>
              </a:buClr>
              <a:buFont typeface="+mj-lt"/>
              <a:buAutoNum type="arabicPeriod"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将数据集分为训练集和测试集，将测试集放在一边</a:t>
            </a:r>
            <a:endParaRPr lang="zh-CN" altLang="en-US" sz="2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14350" indent="-514350" fontAlgn="auto">
              <a:lnSpc>
                <a:spcPct val="150000"/>
              </a:lnSpc>
              <a:buClr>
                <a:srgbClr val="4472C4"/>
              </a:buClr>
              <a:buFont typeface="+mj-lt"/>
              <a:buAutoNum type="arabicPeriod"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将训练集分为 k 份</a:t>
            </a:r>
            <a:endParaRPr lang="zh-CN" altLang="en-US" sz="2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14350" indent="-514350" fontAlgn="auto">
              <a:lnSpc>
                <a:spcPct val="150000"/>
              </a:lnSpc>
              <a:buClr>
                <a:srgbClr val="4472C4"/>
              </a:buClr>
              <a:buFont typeface="+mj-lt"/>
              <a:buAutoNum type="arabicPeriod"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每次使用 k 份中的 1 份作为验证集，其他全部作为训练集。</a:t>
            </a:r>
            <a:endParaRPr lang="zh-CN" altLang="en-US" sz="2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14350" indent="-514350" fontAlgn="auto">
              <a:lnSpc>
                <a:spcPct val="150000"/>
              </a:lnSpc>
              <a:buClr>
                <a:srgbClr val="4472C4"/>
              </a:buClr>
              <a:buFont typeface="+mj-lt"/>
              <a:buAutoNum type="arabicPeriod"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 k 次训练后，我们得到了 k 个不同的模型。</a:t>
            </a:r>
            <a:endParaRPr lang="zh-CN" altLang="en-US" sz="2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14350" indent="-514350" fontAlgn="auto">
              <a:lnSpc>
                <a:spcPct val="150000"/>
              </a:lnSpc>
              <a:buClr>
                <a:srgbClr val="4472C4"/>
              </a:buClr>
              <a:buFont typeface="+mj-lt"/>
              <a:buAutoNum type="arabicPeriod"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评估 k 个模型的效果，从中挑选效果最好的超参数</a:t>
            </a:r>
            <a:endParaRPr lang="zh-CN" altLang="en-US" sz="2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14350" indent="-514350" fontAlgn="auto">
              <a:lnSpc>
                <a:spcPct val="150000"/>
              </a:lnSpc>
              <a:buClr>
                <a:srgbClr val="4472C4"/>
              </a:buClr>
              <a:buFont typeface="+mj-lt"/>
              <a:buAutoNum type="arabicPeriod"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使用最优的超参数，然后将 k 份数据全部作为训练集重新训练模型，得到最终模型</a:t>
            </a:r>
            <a:endParaRPr lang="zh-CN" altLang="en-US" sz="2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15897"/>
          <a:stretch>
            <a:fillRect/>
          </a:stretch>
        </p:blipFill>
        <p:spPr>
          <a:xfrm>
            <a:off x="1068070" y="2060575"/>
            <a:ext cx="10056495" cy="3822065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二、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的原理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折交叉验证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2935" y="5877560"/>
            <a:ext cx="113442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 一般取 10 ，数据量小的时候，k 可以设大一点，不过同时训练的模型个数也增多。 数据量大的时候，k 可以设小一点。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二、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的原理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935" y="1988820"/>
            <a:ext cx="10044430" cy="3938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Clr>
                <a:srgbClr val="7030A0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不同任务使用不同的评估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指标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分类任务、聚类任务、回归任务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评估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指标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9DC3E6"/>
              </a:buClr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二分类：准确率、召回率、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F1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9DC3E6"/>
              </a:buClr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多分类：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Micro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F1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9DC3E6"/>
              </a:buClr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多标签分类：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Hamming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Loss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二、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的原理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混淆矩阵（</a:t>
            </a:r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二分类）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5415" y="2132965"/>
            <a:ext cx="8140065" cy="446849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二、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的原理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混淆矩阵（</a:t>
            </a:r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二分类）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9060" y="1988820"/>
            <a:ext cx="5866130" cy="472249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31950" y="908685"/>
            <a:ext cx="427482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ea1JpnChsDbPeriod"/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一、数据集的概念</a:t>
            </a:r>
            <a:endParaRPr lang="zh-CN" altLang="zh-CN" sz="2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二、数据集的原理</a:t>
            </a:r>
            <a:endParaRPr lang="zh-CN" altLang="zh-CN" sz="2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三、数据集的使用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381000" y="306173"/>
            <a:ext cx="2762672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课程安排</a:t>
            </a:r>
            <a:endParaRPr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三、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数据集的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使用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935" y="1988820"/>
            <a:ext cx="1004443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Clr>
                <a:srgbClr val="7030A0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流程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buClr>
                <a:srgbClr val="7030A0"/>
              </a:buClr>
              <a:buFont typeface="Wingdings" panose="05000000000000000000" charset="0"/>
              <a:buNone/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创建数据集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--&gt;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特征工程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--&gt;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模型训练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--&gt;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预测。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Clr>
                <a:srgbClr val="C55A11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监督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给算法⼀个数据集，并且给定正确答案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Clr>
                <a:srgbClr val="2E75B6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非监督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9DC3E6"/>
              </a:buClr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给定的数据集没有“正确答案”，所有的数据都是⼀样的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三、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数据集的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使用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监督</a:t>
            </a:r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935" y="2024380"/>
            <a:ext cx="5026025" cy="25590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75460" y="5445125"/>
            <a:ext cx="81451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这种学习⽅式效果⾮常好，但是成本也⾮常⾼。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755" y="2024380"/>
            <a:ext cx="5372100" cy="2559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一、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数据集的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概念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数据集的基本概念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7080" y="2059940"/>
            <a:ext cx="11186795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Clr>
                <a:srgbClr val="FFC000"/>
              </a:buClr>
              <a:buFont typeface="Wingdings" panose="05000000000000000000" charset="0"/>
              <a:buChar char="n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数据集（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Dataset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一组样本的集合。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Char char="n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样本（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Example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数据集的一行。一个样本包含一个或多个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特征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，此外还可能包含一个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标签。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Clr>
                <a:srgbClr val="9DC3E6"/>
              </a:buClr>
              <a:buFont typeface="Wingdings" panose="05000000000000000000" charset="0"/>
              <a:buChar char="n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标准数据集（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Standard Dataset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9DC3E6"/>
              </a:buClr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符合一定规范要求的数据集。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三、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数据集的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使用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非监督</a:t>
            </a:r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98880" y="5517515"/>
            <a:ext cx="102927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虽然跟上⾯的监督学习看上去结果差不多，但是有着本质的差别。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2565400"/>
            <a:ext cx="5008245" cy="22275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2565400"/>
            <a:ext cx="5293995" cy="22555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三、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数据集的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使用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</a:t>
            </a:r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39060" y="2204720"/>
            <a:ext cx="514223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fontAlgn="auto">
              <a:lnSpc>
                <a:spcPct val="150000"/>
              </a:lnSpc>
              <a:buAutoNum type="arabicPeriod"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数据量不够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AutoNum type="arabicPeriod"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低质量的分类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AutoNum type="arabicPeriod"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低质量的数据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AutoNum type="arabicPeriod"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不平衡的分类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AutoNum type="arabicPeriod"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数据不平衡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AutoNum type="arabicPeriod"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没有验证集和测试集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4871864" y="3068960"/>
            <a:ext cx="439248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Q&amp;A</a:t>
            </a:r>
            <a:endParaRPr sz="9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51180" y="1268730"/>
            <a:ext cx="10935970" cy="59080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服务器地址：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121.251.228.4 /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另外一个地址相同，但端口使用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1122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小车地址：大型：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192.168.123.92   /   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小型：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192.168.123.216   /    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小车账号：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spc="22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用户名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/ </a:t>
            </a:r>
            <a:r>
              <a:rPr lang="zh-CN" altLang="en-US" sz="2800" spc="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密码：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mousika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/ </a:t>
            </a:r>
            <a:r>
              <a:rPr lang="en-US" altLang="zh-C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mousika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服务器账号：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spc="22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用户名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/ </a:t>
            </a:r>
            <a:r>
              <a:rPr lang="zh-CN" altLang="en-US" sz="2800" spc="14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密码：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student1 / student1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7080" y="2059940"/>
            <a:ext cx="11186795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Clr>
                <a:srgbClr val="C55A11"/>
              </a:buClr>
              <a:buFont typeface="Wingdings" panose="05000000000000000000" charset="0"/>
              <a:buChar char="n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标签（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label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指的是样本的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结果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Clr>
                <a:srgbClr val="BFBFBF"/>
              </a:buClr>
              <a:buFont typeface="Wingdings" panose="05000000000000000000" charset="0"/>
              <a:buChar char="n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特征（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feature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在进行预测时使用的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输入变量。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Clr>
                <a:srgbClr val="9DC3E6"/>
              </a:buClr>
              <a:buFont typeface="Wingdings" panose="05000000000000000000" charset="0"/>
              <a:buChar char="n"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预测（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prediction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）：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9DC3E6"/>
              </a:buClr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模型在收到输入样本后的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输出。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一、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数据集的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概念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95325" y="1196340"/>
            <a:ext cx="43719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举个例子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115" y="2429510"/>
            <a:ext cx="6654800" cy="25260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27125" y="5234940"/>
            <a:ext cx="103270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20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求模型：销售量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= w0  + w1*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+ w2 *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+w3 *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抖音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639060" y="1504950"/>
            <a:ext cx="4536440" cy="1384935"/>
            <a:chOff x="1662" y="2765"/>
            <a:chExt cx="7144" cy="2181"/>
          </a:xfrm>
        </p:grpSpPr>
        <p:sp>
          <p:nvSpPr>
            <p:cNvPr id="5" name="矩形 4"/>
            <p:cNvSpPr/>
            <p:nvPr/>
          </p:nvSpPr>
          <p:spPr>
            <a:xfrm>
              <a:off x="1662" y="4208"/>
              <a:ext cx="7144" cy="73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610" y="2765"/>
              <a:ext cx="221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>
                <a:lnSpc>
                  <a:spcPct val="20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特征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392035" y="1473200"/>
            <a:ext cx="1407160" cy="1416685"/>
            <a:chOff x="9033" y="2765"/>
            <a:chExt cx="2216" cy="2231"/>
          </a:xfrm>
        </p:grpSpPr>
        <p:sp>
          <p:nvSpPr>
            <p:cNvPr id="6" name="矩形 5"/>
            <p:cNvSpPr/>
            <p:nvPr/>
          </p:nvSpPr>
          <p:spPr>
            <a:xfrm>
              <a:off x="9097" y="4266"/>
              <a:ext cx="1919" cy="7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033" y="2765"/>
              <a:ext cx="221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>
                <a:lnSpc>
                  <a:spcPct val="20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标签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342596" y="2966085"/>
            <a:ext cx="7159419" cy="1990090"/>
            <a:chOff x="-1469" y="4190"/>
            <a:chExt cx="9019" cy="3134"/>
          </a:xfrm>
        </p:grpSpPr>
        <p:sp>
          <p:nvSpPr>
            <p:cNvPr id="14" name="矩形 13"/>
            <p:cNvSpPr/>
            <p:nvPr/>
          </p:nvSpPr>
          <p:spPr>
            <a:xfrm>
              <a:off x="101" y="4190"/>
              <a:ext cx="7449" cy="31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-1469" y="5166"/>
              <a:ext cx="1695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>
                <a:lnSpc>
                  <a:spcPct val="20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样本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一、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数据集的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概念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10_cam-image_array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935" y="1701165"/>
            <a:ext cx="4876800" cy="2743200"/>
          </a:xfrm>
          <a:prstGeom prst="rect">
            <a:avLst/>
          </a:prstGeom>
        </p:spPr>
      </p:pic>
      <p:pic>
        <p:nvPicPr>
          <p:cNvPr id="13" name="图片 12" descr="258_cam-image_array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455" y="1701165"/>
            <a:ext cx="4876800" cy="27432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255635" y="4725670"/>
            <a:ext cx="2540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{"cam/image_array": "258_cam-image_array_.jpg", "user/angle": 1.0, "user/throttle": 1.0, "user/mode": "user"}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791335" y="4653280"/>
            <a:ext cx="2540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{"cam/image_array": "218_cam-image_array_.jpg", "user/angle": 0.0, "user/throttle": 1.0, "user/mode": "user"}</a:t>
            </a:r>
            <a:endParaRPr lang="zh-CN" altLang="en-US"/>
          </a:p>
        </p:txBody>
      </p:sp>
      <p:sp>
        <p:nvSpPr>
          <p:cNvPr id="16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一、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数据集的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概念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38835" y="2637155"/>
            <a:ext cx="103270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20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求模型：小车控制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=  w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36_cam-image_array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9375" y="2421255"/>
            <a:ext cx="2724785" cy="1532890"/>
          </a:xfrm>
          <a:prstGeom prst="rect">
            <a:avLst/>
          </a:prstGeom>
        </p:spPr>
      </p:pic>
      <p:sp>
        <p:nvSpPr>
          <p:cNvPr id="13" name="动作按钮: 帮助 12"/>
          <p:cNvSpPr/>
          <p:nvPr/>
        </p:nvSpPr>
        <p:spPr>
          <a:xfrm>
            <a:off x="5519420" y="2495550"/>
            <a:ext cx="1784985" cy="1384300"/>
          </a:xfrm>
          <a:prstGeom prst="actionButtonHelp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一、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数据集的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概念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数据集的数学</a:t>
            </a:r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025" y="2797810"/>
            <a:ext cx="9617075" cy="3315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03070" y="1844675"/>
            <a:ext cx="100393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20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假设数据集有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条样本，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个特征，则其数学符号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表示为：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一、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数据集的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概念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39060" y="1268730"/>
            <a:ext cx="5572125" cy="616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为什么要创建</a:t>
            </a:r>
            <a:r>
              <a:rPr lang="zh-CN" altLang="en-US" sz="3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数据集</a:t>
            </a:r>
            <a:endParaRPr lang="zh-CN" altLang="en-US" sz="3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7080" y="2059940"/>
            <a:ext cx="11186795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Clr>
                <a:srgbClr val="FFC000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计算机不擅长理解语言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本身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规范化的输入便于学习到规律。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现实中数据是散落的、不均衡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数据集中，更高效的进行处理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A9D18E"/>
              </a:buClr>
              <a:buFont typeface="Wingdings" panose="05000000000000000000" charset="0"/>
              <a:buNone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Clr>
                <a:srgbClr val="9DC3E6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人去量化机器学习的效果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很难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Clr>
                <a:srgbClr val="9DC3E6"/>
              </a:buClr>
              <a:buFont typeface="Wingdings" panose="05000000000000000000" charset="0"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数据集便于在一定范围内评估机器学习的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效果。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381000" y="306070"/>
            <a:ext cx="335915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73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一、</a:t>
            </a:r>
            <a:r>
              <a:rPr lang="en-US" altLang="zh-CN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 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数据集的</a:t>
            </a:r>
            <a:r>
              <a:rPr lang="zh-CN" altLang="en-US" sz="3200" spc="-16" dirty="0">
                <a:solidFill>
                  <a:srgbClr val="0076C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OSEGO+SimHei" panose="02010609060101010101"/>
              </a:rPr>
              <a:t>概念</a:t>
            </a:r>
            <a:endParaRPr lang="zh-CN" altLang="en-US" sz="3200" spc="-16" dirty="0">
              <a:solidFill>
                <a:srgbClr val="0076C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OSEGO+SimHei" panose="02010609060101010101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2452</Words>
  <Application>WPS 演示</Application>
  <PresentationFormat>宽屏</PresentationFormat>
  <Paragraphs>291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4" baseType="lpstr">
      <vt:lpstr>Arial</vt:lpstr>
      <vt:lpstr>宋体</vt:lpstr>
      <vt:lpstr>Wingdings</vt:lpstr>
      <vt:lpstr>方正正粗黑简体</vt:lpstr>
      <vt:lpstr>黑体</vt:lpstr>
      <vt:lpstr>微软雅黑</vt:lpstr>
      <vt:lpstr>LOSEGO+SimHei</vt:lpstr>
      <vt:lpstr>PVKROR+Arial</vt:lpstr>
      <vt:lpstr>WKMIAR+Arial</vt:lpstr>
      <vt:lpstr>Times New Roman</vt:lpstr>
      <vt:lpstr>Arial Unicode MS</vt:lpstr>
      <vt:lpstr>等线 Light</vt:lpstr>
      <vt:lpstr>等线</vt:lpstr>
      <vt:lpstr>Times New Roman</vt:lpstr>
      <vt:lpstr>JGMGPN+Arial Bold</vt:lpstr>
      <vt:lpstr>PingFang SC</vt:lpstr>
      <vt:lpstr>SWAstro</vt:lpstr>
      <vt:lpstr>HPPFLN+Wingdings</vt:lpstr>
      <vt:lpstr>Calibri</vt:lpstr>
      <vt:lpstr>Wingdings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xiaoMo</cp:lastModifiedBy>
  <cp:revision>93</cp:revision>
  <dcterms:created xsi:type="dcterms:W3CDTF">2021-10-18T02:36:00Z</dcterms:created>
  <dcterms:modified xsi:type="dcterms:W3CDTF">2021-10-22T15:50:25Z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2782FEF2916C457FAB9CBD8053B83BD8</vt:lpwstr>
  </property>
  <property fmtid="{D5CDD505-2E9C-101B-9397-08002B2CF9AE}" pid="3" name="KSOProductBuildVer">
    <vt:lpwstr>2052-11.1.0.10700</vt:lpwstr>
  </property>
</Properties>
</file>